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305" r:id="rId3"/>
    <p:sldId id="334" r:id="rId4"/>
    <p:sldId id="276" r:id="rId5"/>
    <p:sldId id="290" r:id="rId6"/>
    <p:sldId id="277" r:id="rId7"/>
    <p:sldId id="278" r:id="rId8"/>
    <p:sldId id="340" r:id="rId9"/>
    <p:sldId id="341" r:id="rId10"/>
    <p:sldId id="339" r:id="rId11"/>
    <p:sldId id="350" r:id="rId12"/>
    <p:sldId id="351" r:id="rId13"/>
    <p:sldId id="280" r:id="rId14"/>
    <p:sldId id="282" r:id="rId15"/>
    <p:sldId id="283" r:id="rId16"/>
    <p:sldId id="267" r:id="rId17"/>
    <p:sldId id="269" r:id="rId18"/>
    <p:sldId id="300" r:id="rId19"/>
    <p:sldId id="345" r:id="rId20"/>
    <p:sldId id="286" r:id="rId21"/>
    <p:sldId id="346" r:id="rId22"/>
    <p:sldId id="349" r:id="rId23"/>
    <p:sldId id="287" r:id="rId24"/>
    <p:sldId id="299" r:id="rId25"/>
    <p:sldId id="289" r:id="rId26"/>
    <p:sldId id="293" r:id="rId27"/>
    <p:sldId id="291" r:id="rId28"/>
    <p:sldId id="352" r:id="rId29"/>
    <p:sldId id="353" r:id="rId30"/>
    <p:sldId id="333" r:id="rId31"/>
    <p:sldId id="302" r:id="rId32"/>
    <p:sldId id="308" r:id="rId33"/>
    <p:sldId id="342" r:id="rId34"/>
    <p:sldId id="343" r:id="rId35"/>
    <p:sldId id="307" r:id="rId36"/>
    <p:sldId id="306" r:id="rId37"/>
    <p:sldId id="303" r:id="rId38"/>
    <p:sldId id="321" r:id="rId39"/>
    <p:sldId id="331" r:id="rId40"/>
    <p:sldId id="329" r:id="rId41"/>
    <p:sldId id="270"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00" autoAdjust="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8B619135-71E6-43DE-9A20-F4C86010DF18}" type="datetimeFigureOut">
              <a:rPr lang="ru-RU" smtClean="0"/>
              <a:t>11.06.2023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71EFD1-1A25-421E-8958-49F695C569C9}" type="slidenum">
              <a:rPr lang="ru-RU" smtClean="0"/>
              <a:t>‹#›</a:t>
            </a:fld>
            <a:endParaRPr lang="ru-RU"/>
          </a:p>
        </p:txBody>
      </p:sp>
    </p:spTree>
    <p:extLst>
      <p:ext uri="{BB962C8B-B14F-4D97-AF65-F5344CB8AC3E}">
        <p14:creationId xmlns:p14="http://schemas.microsoft.com/office/powerpoint/2010/main" val="1272925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B619135-71E6-43DE-9A20-F4C86010DF18}" type="datetimeFigureOut">
              <a:rPr lang="ru-RU" smtClean="0"/>
              <a:t>11.06.2023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71EFD1-1A25-421E-8958-49F695C569C9}" type="slidenum">
              <a:rPr lang="ru-RU" smtClean="0"/>
              <a:t>‹#›</a:t>
            </a:fld>
            <a:endParaRPr lang="ru-RU"/>
          </a:p>
        </p:txBody>
      </p:sp>
    </p:spTree>
    <p:extLst>
      <p:ext uri="{BB962C8B-B14F-4D97-AF65-F5344CB8AC3E}">
        <p14:creationId xmlns:p14="http://schemas.microsoft.com/office/powerpoint/2010/main" val="2125050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B619135-71E6-43DE-9A20-F4C86010DF18}" type="datetimeFigureOut">
              <a:rPr lang="ru-RU" smtClean="0"/>
              <a:t>11.06.2023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71EFD1-1A25-421E-8958-49F695C569C9}" type="slidenum">
              <a:rPr lang="ru-RU" smtClean="0"/>
              <a:t>‹#›</a:t>
            </a:fld>
            <a:endParaRPr lang="ru-RU"/>
          </a:p>
        </p:txBody>
      </p:sp>
    </p:spTree>
    <p:extLst>
      <p:ext uri="{BB962C8B-B14F-4D97-AF65-F5344CB8AC3E}">
        <p14:creationId xmlns:p14="http://schemas.microsoft.com/office/powerpoint/2010/main" val="2009975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B619135-71E6-43DE-9A20-F4C86010DF18}" type="datetimeFigureOut">
              <a:rPr lang="ru-RU" smtClean="0"/>
              <a:t>11.06.2023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71EFD1-1A25-421E-8958-49F695C569C9}" type="slidenum">
              <a:rPr lang="ru-RU" smtClean="0"/>
              <a:t>‹#›</a:t>
            </a:fld>
            <a:endParaRPr lang="ru-RU"/>
          </a:p>
        </p:txBody>
      </p:sp>
    </p:spTree>
    <p:extLst>
      <p:ext uri="{BB962C8B-B14F-4D97-AF65-F5344CB8AC3E}">
        <p14:creationId xmlns:p14="http://schemas.microsoft.com/office/powerpoint/2010/main" val="464605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B619135-71E6-43DE-9A20-F4C86010DF18}" type="datetimeFigureOut">
              <a:rPr lang="ru-RU" smtClean="0"/>
              <a:t>11.06.2023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D71EFD1-1A25-421E-8958-49F695C569C9}" type="slidenum">
              <a:rPr lang="ru-RU" smtClean="0"/>
              <a:t>‹#›</a:t>
            </a:fld>
            <a:endParaRPr lang="ru-RU"/>
          </a:p>
        </p:txBody>
      </p:sp>
    </p:spTree>
    <p:extLst>
      <p:ext uri="{BB962C8B-B14F-4D97-AF65-F5344CB8AC3E}">
        <p14:creationId xmlns:p14="http://schemas.microsoft.com/office/powerpoint/2010/main" val="2286510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B619135-71E6-43DE-9A20-F4C86010DF18}" type="datetimeFigureOut">
              <a:rPr lang="ru-RU" smtClean="0"/>
              <a:t>11.06.2023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D71EFD1-1A25-421E-8958-49F695C569C9}" type="slidenum">
              <a:rPr lang="ru-RU" smtClean="0"/>
              <a:t>‹#›</a:t>
            </a:fld>
            <a:endParaRPr lang="ru-RU"/>
          </a:p>
        </p:txBody>
      </p:sp>
    </p:spTree>
    <p:extLst>
      <p:ext uri="{BB962C8B-B14F-4D97-AF65-F5344CB8AC3E}">
        <p14:creationId xmlns:p14="http://schemas.microsoft.com/office/powerpoint/2010/main" val="1490616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B619135-71E6-43DE-9A20-F4C86010DF18}" type="datetimeFigureOut">
              <a:rPr lang="ru-RU" smtClean="0"/>
              <a:t>11.06.2023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D71EFD1-1A25-421E-8958-49F695C569C9}" type="slidenum">
              <a:rPr lang="ru-RU" smtClean="0"/>
              <a:t>‹#›</a:t>
            </a:fld>
            <a:endParaRPr lang="ru-RU"/>
          </a:p>
        </p:txBody>
      </p:sp>
    </p:spTree>
    <p:extLst>
      <p:ext uri="{BB962C8B-B14F-4D97-AF65-F5344CB8AC3E}">
        <p14:creationId xmlns:p14="http://schemas.microsoft.com/office/powerpoint/2010/main" val="3348806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B619135-71E6-43DE-9A20-F4C86010DF18}" type="datetimeFigureOut">
              <a:rPr lang="ru-RU" smtClean="0"/>
              <a:t>11.06.2023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D71EFD1-1A25-421E-8958-49F695C569C9}" type="slidenum">
              <a:rPr lang="ru-RU" smtClean="0"/>
              <a:t>‹#›</a:t>
            </a:fld>
            <a:endParaRPr lang="ru-RU"/>
          </a:p>
        </p:txBody>
      </p:sp>
    </p:spTree>
    <p:extLst>
      <p:ext uri="{BB962C8B-B14F-4D97-AF65-F5344CB8AC3E}">
        <p14:creationId xmlns:p14="http://schemas.microsoft.com/office/powerpoint/2010/main" val="285434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B619135-71E6-43DE-9A20-F4C86010DF18}" type="datetimeFigureOut">
              <a:rPr lang="ru-RU" smtClean="0"/>
              <a:t>11.06.2023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D71EFD1-1A25-421E-8958-49F695C569C9}" type="slidenum">
              <a:rPr lang="ru-RU" smtClean="0"/>
              <a:t>‹#›</a:t>
            </a:fld>
            <a:endParaRPr lang="ru-RU"/>
          </a:p>
        </p:txBody>
      </p:sp>
    </p:spTree>
    <p:extLst>
      <p:ext uri="{BB962C8B-B14F-4D97-AF65-F5344CB8AC3E}">
        <p14:creationId xmlns:p14="http://schemas.microsoft.com/office/powerpoint/2010/main" val="3851754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B619135-71E6-43DE-9A20-F4C86010DF18}" type="datetimeFigureOut">
              <a:rPr lang="ru-RU" smtClean="0"/>
              <a:t>11.06.2023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D71EFD1-1A25-421E-8958-49F695C569C9}" type="slidenum">
              <a:rPr lang="ru-RU" smtClean="0"/>
              <a:t>‹#›</a:t>
            </a:fld>
            <a:endParaRPr lang="ru-RU"/>
          </a:p>
        </p:txBody>
      </p:sp>
    </p:spTree>
    <p:extLst>
      <p:ext uri="{BB962C8B-B14F-4D97-AF65-F5344CB8AC3E}">
        <p14:creationId xmlns:p14="http://schemas.microsoft.com/office/powerpoint/2010/main" val="3246096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8B619135-71E6-43DE-9A20-F4C86010DF18}" type="datetimeFigureOut">
              <a:rPr lang="ru-RU" smtClean="0"/>
              <a:t>11.06.2023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D71EFD1-1A25-421E-8958-49F695C569C9}" type="slidenum">
              <a:rPr lang="ru-RU" smtClean="0"/>
              <a:t>‹#›</a:t>
            </a:fld>
            <a:endParaRPr lang="ru-RU"/>
          </a:p>
        </p:txBody>
      </p:sp>
    </p:spTree>
    <p:extLst>
      <p:ext uri="{BB962C8B-B14F-4D97-AF65-F5344CB8AC3E}">
        <p14:creationId xmlns:p14="http://schemas.microsoft.com/office/powerpoint/2010/main" val="410273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19135-71E6-43DE-9A20-F4C86010DF18}" type="datetimeFigureOut">
              <a:rPr lang="ru-RU" smtClean="0"/>
              <a:t>11.06.2023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1EFD1-1A25-421E-8958-49F695C569C9}" type="slidenum">
              <a:rPr lang="ru-RU" smtClean="0"/>
              <a:t>‹#›</a:t>
            </a:fld>
            <a:endParaRPr lang="ru-RU"/>
          </a:p>
        </p:txBody>
      </p:sp>
    </p:spTree>
    <p:extLst>
      <p:ext uri="{BB962C8B-B14F-4D97-AF65-F5344CB8AC3E}">
        <p14:creationId xmlns:p14="http://schemas.microsoft.com/office/powerpoint/2010/main" val="69401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jpe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1.jpeg"/><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55976" y="735778"/>
            <a:ext cx="4608512" cy="3539430"/>
          </a:xfrm>
          <a:prstGeom prst="rect">
            <a:avLst/>
          </a:prstGeom>
          <a:noFill/>
        </p:spPr>
        <p:txBody>
          <a:bodyPr wrap="square" rtlCol="0">
            <a:spAutoFit/>
          </a:bodyPr>
          <a:lstStyle/>
          <a:p>
            <a:pPr algn="ctr"/>
            <a:r>
              <a:rPr lang="ru-RU" sz="4400" dirty="0">
                <a:latin typeface="Segoe Script" pitchFamily="34" charset="0"/>
              </a:rPr>
              <a:t>Первые руководители </a:t>
            </a:r>
          </a:p>
          <a:p>
            <a:pPr algn="ctr"/>
            <a:r>
              <a:rPr lang="ru-RU" sz="4400" dirty="0">
                <a:latin typeface="Segoe Script" pitchFamily="34" charset="0"/>
              </a:rPr>
              <a:t>Советского района </a:t>
            </a:r>
          </a:p>
          <a:p>
            <a:pPr algn="ctr"/>
            <a:endParaRPr lang="ru-RU" sz="4800" dirty="0">
              <a:latin typeface="Segoe Script" pitchFamily="34" charset="0"/>
            </a:endParaRPr>
          </a:p>
        </p:txBody>
      </p:sp>
      <p:pic>
        <p:nvPicPr>
          <p:cNvPr id="4" name="Picture 2" descr="C:\Users\Конашук Татьяна\Desktop\Руководители к выставке\Вокуев\11 в архиве их нет.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4715" y="476672"/>
            <a:ext cx="2239256" cy="3492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Конашук Татьяна\Desktop\Руководители к выставке\Мачехин\16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2315" y="2708920"/>
            <a:ext cx="2017472" cy="302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Конашук Татьяна\Desktop\Руководители к выставке\Борин\Sca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681" t="35627" r="19969" b="33858"/>
          <a:stretch/>
        </p:blipFill>
        <p:spPr bwMode="auto">
          <a:xfrm>
            <a:off x="6012158" y="3717032"/>
            <a:ext cx="1960070"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313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404664"/>
            <a:ext cx="7924254" cy="6186309"/>
          </a:xfrm>
          <a:prstGeom prst="rect">
            <a:avLst/>
          </a:prstGeom>
        </p:spPr>
        <p:txBody>
          <a:bodyPr wrap="square">
            <a:spAutoFit/>
          </a:bodyPr>
          <a:lstStyle/>
          <a:p>
            <a:r>
              <a:rPr lang="ru-RU" dirty="0" smtClean="0">
                <a:latin typeface="Times New Roman" pitchFamily="18" charset="0"/>
                <a:cs typeface="Times New Roman" pitchFamily="18" charset="0"/>
              </a:rPr>
              <a:t>Более </a:t>
            </a:r>
            <a:r>
              <a:rPr lang="ru-RU" dirty="0">
                <a:latin typeface="Times New Roman" pitchFamily="18" charset="0"/>
                <a:cs typeface="Times New Roman" pitchFamily="18" charset="0"/>
              </a:rPr>
              <a:t>10 лет </a:t>
            </a:r>
            <a:r>
              <a:rPr lang="ru-RU" dirty="0" err="1">
                <a:latin typeface="Times New Roman" pitchFamily="18" charset="0"/>
                <a:cs typeface="Times New Roman" pitchFamily="18" charset="0"/>
              </a:rPr>
              <a:t>Нифонт</a:t>
            </a:r>
            <a:r>
              <a:rPr lang="ru-RU" dirty="0">
                <a:latin typeface="Times New Roman" pitchFamily="18" charset="0"/>
                <a:cs typeface="Times New Roman" pitchFamily="18" charset="0"/>
              </a:rPr>
              <a:t> Трофимович был бессменным председателем Советского районного исполнительного комитета Совета депутатов трудящихся.</a:t>
            </a: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В своих воспоминаниях  Н.Т. </a:t>
            </a:r>
            <a:r>
              <a:rPr lang="ru-RU" dirty="0" err="1">
                <a:latin typeface="Times New Roman" pitchFamily="18" charset="0"/>
                <a:cs typeface="Times New Roman" pitchFamily="18" charset="0"/>
              </a:rPr>
              <a:t>Вокуев</a:t>
            </a:r>
            <a:r>
              <a:rPr lang="ru-RU" dirty="0">
                <a:latin typeface="Times New Roman" pitchFamily="18" charset="0"/>
                <a:cs typeface="Times New Roman" pitchFamily="18" charset="0"/>
              </a:rPr>
              <a:t> говорит, что это были трудные, но очень интересные годы. </a:t>
            </a:r>
            <a:r>
              <a:rPr lang="ru-RU" dirty="0" smtClean="0">
                <a:latin typeface="Times New Roman" pitchFamily="18" charset="0"/>
                <a:cs typeface="Times New Roman" pitchFamily="18" charset="0"/>
              </a:rPr>
              <a:t>Это было время, когда Советы были за все в ответе. </a:t>
            </a:r>
            <a:r>
              <a:rPr lang="ru-RU" dirty="0" err="1" smtClean="0">
                <a:latin typeface="Times New Roman" pitchFamily="18" charset="0"/>
                <a:cs typeface="Times New Roman" pitchFamily="18" charset="0"/>
              </a:rPr>
              <a:t>Нифонт</a:t>
            </a:r>
            <a:r>
              <a:rPr lang="ru-RU" dirty="0" smtClean="0">
                <a:latin typeface="Times New Roman" pitchFamily="18" charset="0"/>
                <a:cs typeface="Times New Roman" pitchFamily="18" charset="0"/>
              </a:rPr>
              <a:t> </a:t>
            </a:r>
            <a:r>
              <a:rPr lang="ru-RU" dirty="0">
                <a:latin typeface="Times New Roman" pitchFamily="18" charset="0"/>
                <a:cs typeface="Times New Roman" pitchFamily="18" charset="0"/>
              </a:rPr>
              <a:t>Трофимович организовывал строительство и ввод в эксплуатацию взлётно-посадочной полосы, вертолетных площадок, решил вопрос междугородней связи. Открыли телестудию, а в 1975 году жители стали смотреть центральное телевидение, чуть позже - цветное телевидение</a:t>
            </a:r>
            <a:r>
              <a:rPr lang="ru-RU" dirty="0" smtClean="0">
                <a:latin typeface="Times New Roman" pitchFamily="18" charset="0"/>
                <a:cs typeface="Times New Roman" pitchFamily="18" charset="0"/>
              </a:rPr>
              <a:t>. </a:t>
            </a: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За счёт кооперативных средств и объединённых усилий  в районе построили -  четыре корпуса больницы, аптеки, три Дома быта, торговые предприятия, спортивную школу, дом пионеров, молокозавод, административное здание исполкома и др. Особое внимание уделялось  вопросам развития и строительства </a:t>
            </a:r>
            <a:r>
              <a:rPr lang="ru-RU" dirty="0" smtClean="0">
                <a:latin typeface="Times New Roman" pitchFamily="18" charset="0"/>
                <a:cs typeface="Times New Roman" pitchFamily="18" charset="0"/>
              </a:rPr>
              <a:t>сети дошкольных и образовательных учреждений</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подсобных хозяйств, теплиц предприятий и дорог.</a:t>
            </a:r>
          </a:p>
          <a:p>
            <a:r>
              <a:rPr lang="ru-RU" dirty="0">
                <a:latin typeface="Times New Roman" pitchFamily="18" charset="0"/>
                <a:cs typeface="Times New Roman" pitchFamily="18" charset="0"/>
              </a:rPr>
              <a:t>С каждым годом улучшалось торговое обслуживание. В каждом поселке имелись столовые, в некоторых – кафе, лесорубов обслуживали 32 передвижные столовые. Велась работа по расширению и улучшению предприятий быта и бытовых услуг. Во всех поселках за это время были построены дома быта. Появились новые службы «</a:t>
            </a:r>
            <a:r>
              <a:rPr lang="ru-RU" dirty="0" err="1">
                <a:latin typeface="Times New Roman" pitchFamily="18" charset="0"/>
                <a:cs typeface="Times New Roman" pitchFamily="18" charset="0"/>
              </a:rPr>
              <a:t>Рембыттехника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Радиотелемастерская</a:t>
            </a:r>
            <a:r>
              <a:rPr lang="ru-RU" dirty="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683086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404664"/>
            <a:ext cx="7924254" cy="5909310"/>
          </a:xfrm>
          <a:prstGeom prst="rect">
            <a:avLst/>
          </a:prstGeom>
        </p:spPr>
        <p:txBody>
          <a:bodyPr wrap="square">
            <a:spAutoFit/>
          </a:bodyPr>
          <a:lstStyle/>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Под его руководством улучшена материально-техническая база учреждений здравоохранения, народного образования, культуры и библиотечной системы Советского района. </a:t>
            </a:r>
            <a:r>
              <a:rPr lang="ru-RU" dirty="0" smtClean="0">
                <a:latin typeface="Times New Roman" pitchFamily="18" charset="0"/>
                <a:cs typeface="Times New Roman" pitchFamily="18" charset="0"/>
              </a:rPr>
              <a:t>Учреждения </a:t>
            </a:r>
            <a:r>
              <a:rPr lang="ru-RU" dirty="0">
                <a:latin typeface="Times New Roman" pitchFamily="18" charset="0"/>
                <a:cs typeface="Times New Roman" pitchFamily="18" charset="0"/>
              </a:rPr>
              <a:t>культуры стали прочной опорной базой массово-политической работы.</a:t>
            </a: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Значительная работа была проведена по обустройству поселков. В результате за 1977-1978 годы Советский район шесть кварталов занимал первые места, получал первую денежную премию и переходящее Красное Знамя в республиканском соревновании за обустройство поселков.</a:t>
            </a: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Жилой фонд местных Советов был построен в основном за счёт кооперированных средств и свободных средств райисполкома. Работники государственных и социально-культурных учреждений были обеспечены благоустроенными квартирами за счёт фонда исполкома.  </a:t>
            </a:r>
            <a:endParaRPr lang="ru-RU" dirty="0" smtClean="0">
              <a:latin typeface="Times New Roman" pitchFamily="18" charset="0"/>
              <a:cs typeface="Times New Roman" pitchFamily="18" charset="0"/>
            </a:endParaRP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Образование района совпало с техническим перевооружением и внедрением передовой технологии в лесной промышленности. Если в 1978 году основным орудием труда лесоруба была бензопила «Дружба», то к концу 80-х в лесу заработали валочно-пакетирующие машины, </a:t>
            </a:r>
            <a:r>
              <a:rPr lang="ru-RU" dirty="0" err="1">
                <a:latin typeface="Times New Roman" pitchFamily="18" charset="0"/>
                <a:cs typeface="Times New Roman" pitchFamily="18" charset="0"/>
              </a:rPr>
              <a:t>бесчокерные</a:t>
            </a:r>
            <a:r>
              <a:rPr lang="ru-RU" dirty="0">
                <a:latin typeface="Times New Roman" pitchFamily="18" charset="0"/>
                <a:cs typeface="Times New Roman" pitchFamily="18" charset="0"/>
              </a:rPr>
              <a:t> трактора. </a:t>
            </a:r>
          </a:p>
          <a:p>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926935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404664"/>
            <a:ext cx="7924254" cy="5632311"/>
          </a:xfrm>
          <a:prstGeom prst="rect">
            <a:avLst/>
          </a:prstGeom>
        </p:spPr>
        <p:txBody>
          <a:bodyPr wrap="square">
            <a:spAutoFit/>
          </a:bodyPr>
          <a:lstStyle/>
          <a:p>
            <a:r>
              <a:rPr lang="ru-RU" dirty="0" smtClean="0">
                <a:latin typeface="Times New Roman" pitchFamily="18" charset="0"/>
                <a:cs typeface="Times New Roman" pitchFamily="18" charset="0"/>
              </a:rPr>
              <a:t>Район </a:t>
            </a:r>
            <a:r>
              <a:rPr lang="ru-RU" dirty="0">
                <a:latin typeface="Times New Roman" pitchFamily="18" charset="0"/>
                <a:cs typeface="Times New Roman" pitchFamily="18" charset="0"/>
              </a:rPr>
              <a:t>являлся «пионером» по внедрению передовой техники и организации труда производства. В районе выросли замечательные производственные коллективы. Гордость района – бригадир лесозаготовительной бригады, дважды Герой Социалистического труда, лауреат Государственной премии СССР Павел Васильевич Попов. Не уступали знаменитой бригаде и коллективы Н.А. </a:t>
            </a:r>
            <a:r>
              <a:rPr lang="ru-RU" dirty="0" err="1">
                <a:latin typeface="Times New Roman" pitchFamily="18" charset="0"/>
                <a:cs typeface="Times New Roman" pitchFamily="18" charset="0"/>
              </a:rPr>
              <a:t>Коурова</a:t>
            </a:r>
            <a:r>
              <a:rPr lang="ru-RU" dirty="0">
                <a:latin typeface="Times New Roman" pitchFamily="18" charset="0"/>
                <a:cs typeface="Times New Roman" pitchFamily="18" charset="0"/>
              </a:rPr>
              <a:t>, И.Г. </a:t>
            </a:r>
            <a:r>
              <a:rPr lang="ru-RU" dirty="0" err="1">
                <a:latin typeface="Times New Roman" pitchFamily="18" charset="0"/>
                <a:cs typeface="Times New Roman" pitchFamily="18" charset="0"/>
              </a:rPr>
              <a:t>Дранченко</a:t>
            </a:r>
            <a:r>
              <a:rPr lang="ru-RU" dirty="0">
                <a:latin typeface="Times New Roman" pitchFamily="18" charset="0"/>
                <a:cs typeface="Times New Roman" pitchFamily="18" charset="0"/>
              </a:rPr>
              <a:t>, И.М. Афанасьева и многие другие, достигшие наивысшей выработке на заготовке древесины. На базах леспромхозов неоднократно проводились всесоюзные, областные совещания передовиков производства</a:t>
            </a:r>
            <a:r>
              <a:rPr lang="ru-RU" dirty="0" smtClean="0">
                <a:latin typeface="Times New Roman" pitchFamily="18" charset="0"/>
                <a:cs typeface="Times New Roman" pitchFamily="18" charset="0"/>
              </a:rPr>
              <a:t>.</a:t>
            </a: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В 1978 году </a:t>
            </a:r>
            <a:r>
              <a:rPr lang="ru-RU" dirty="0" err="1">
                <a:latin typeface="Times New Roman" pitchFamily="18" charset="0"/>
                <a:cs typeface="Times New Roman" pitchFamily="18" charset="0"/>
              </a:rPr>
              <a:t>Вокуев</a:t>
            </a:r>
            <a:r>
              <a:rPr lang="ru-RU" dirty="0">
                <a:latin typeface="Times New Roman" pitchFamily="18" charset="0"/>
                <a:cs typeface="Times New Roman" pitchFamily="18" charset="0"/>
              </a:rPr>
              <a:t> Н. Т. стал пенсионером республиканского значения и переехал на постоянное жительство в г. Тюмень, где получил назначение на должность заведующего архивным отделом облисполкома. </a:t>
            </a: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Работая заведующим архивным отделом облисполкома, одновременно  Н.Т. </a:t>
            </a:r>
            <a:r>
              <a:rPr lang="ru-RU" dirty="0" err="1">
                <a:latin typeface="Times New Roman" pitchFamily="18" charset="0"/>
                <a:cs typeface="Times New Roman" pitchFamily="18" charset="0"/>
              </a:rPr>
              <a:t>Вокуев</a:t>
            </a:r>
            <a:r>
              <a:rPr lang="ru-RU" dirty="0">
                <a:latin typeface="Times New Roman" pitchFamily="18" charset="0"/>
                <a:cs typeface="Times New Roman" pitchFamily="18" charset="0"/>
              </a:rPr>
              <a:t>  много занимался и общественными поручениями. Более пятнадцати лет выполнял обязанности заместителя председателя областного Совета ветеранов.  </a:t>
            </a:r>
          </a:p>
          <a:p>
            <a:endParaRPr lang="ru-RU" dirty="0">
              <a:latin typeface="Times New Roman" pitchFamily="18" charset="0"/>
              <a:cs typeface="Times New Roman" pitchFamily="18" charset="0"/>
            </a:endParaRPr>
          </a:p>
          <a:p>
            <a:endParaRPr lang="ru-RU"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13496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404664"/>
            <a:ext cx="7924254" cy="6186309"/>
          </a:xfrm>
          <a:prstGeom prst="rect">
            <a:avLst/>
          </a:prstGeom>
        </p:spPr>
        <p:txBody>
          <a:bodyPr wrap="square">
            <a:spAutoFit/>
          </a:bodyPr>
          <a:lstStyle/>
          <a:p>
            <a:r>
              <a:rPr lang="ru-RU" dirty="0" smtClean="0">
                <a:latin typeface="Times New Roman" pitchFamily="18" charset="0"/>
                <a:cs typeface="Times New Roman" pitchFamily="18" charset="0"/>
              </a:rPr>
              <a:t>В </a:t>
            </a:r>
            <a:r>
              <a:rPr lang="ru-RU" dirty="0">
                <a:latin typeface="Times New Roman" pitchFamily="18" charset="0"/>
                <a:cs typeface="Times New Roman" pitchFamily="18" charset="0"/>
              </a:rPr>
              <a:t>сентябре 1988 года был назначен </a:t>
            </a:r>
            <a:r>
              <a:rPr lang="en-US" dirty="0">
                <a:latin typeface="Times New Roman" pitchFamily="18" charset="0"/>
                <a:cs typeface="Times New Roman" pitchFamily="18" charset="0"/>
              </a:rPr>
              <a:t>p</a:t>
            </a:r>
            <a:r>
              <a:rPr lang="ru-RU" dirty="0" err="1">
                <a:latin typeface="Times New Roman" pitchFamily="18" charset="0"/>
                <a:cs typeface="Times New Roman" pitchFamily="18" charset="0"/>
              </a:rPr>
              <a:t>уководителем</a:t>
            </a:r>
            <a:r>
              <a:rPr lang="ru-RU" dirty="0">
                <a:latin typeface="Times New Roman" pitchFamily="18" charset="0"/>
                <a:cs typeface="Times New Roman" pitchFamily="18" charset="0"/>
              </a:rPr>
              <a:t> рабочей группы по подготовке книги «Память» по Тюменской области и заместителем редактора этой книги. Он придавал исключительно большое значение этой работе, считая, что книга «Память» является самой крупной акцией по увековечению памяти погибших в годы Великой Отечественной войны 1941-1945 гг. и погибших в малых войнах. Работа по подготовке книги  «Память» по Тюменской области шла почти двенадцать лет. </a:t>
            </a:r>
            <a:endParaRPr lang="ru-RU" dirty="0">
              <a:latin typeface="Times New Roman" pitchFamily="18" charset="0"/>
              <a:cs typeface="Times New Roman" pitchFamily="18" charset="0"/>
            </a:endParaRPr>
          </a:p>
          <a:p>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В </a:t>
            </a:r>
            <a:r>
              <a:rPr lang="ru-RU" dirty="0">
                <a:latin typeface="Times New Roman" pitchFamily="18" charset="0"/>
                <a:cs typeface="Times New Roman" pitchFamily="18" charset="0"/>
              </a:rPr>
              <a:t>1988 году </a:t>
            </a:r>
            <a:r>
              <a:rPr lang="ru-RU" dirty="0" err="1">
                <a:latin typeface="Times New Roman" pitchFamily="18" charset="0"/>
                <a:cs typeface="Times New Roman" pitchFamily="18" charset="0"/>
              </a:rPr>
              <a:t>Нифонт</a:t>
            </a:r>
            <a:r>
              <a:rPr lang="ru-RU" dirty="0">
                <a:latin typeface="Times New Roman" pitchFamily="18" charset="0"/>
                <a:cs typeface="Times New Roman" pitchFamily="18" charset="0"/>
              </a:rPr>
              <a:t> Трофимович был приглашен на торжество, посвященное 20-летию со дня образования Советского района. В этом же году он стал пенсионером союзного значения.</a:t>
            </a:r>
          </a:p>
          <a:p>
            <a:endParaRPr lang="ru-RU" dirty="0"/>
          </a:p>
          <a:p>
            <a:r>
              <a:rPr lang="ru-RU" dirty="0" err="1">
                <a:latin typeface="Times New Roman" panose="02020603050405020304" pitchFamily="18" charset="0"/>
                <a:cs typeface="Times New Roman" panose="02020603050405020304" pitchFamily="18" charset="0"/>
              </a:rPr>
              <a:t>Нифонт</a:t>
            </a:r>
            <a:r>
              <a:rPr lang="ru-RU" dirty="0">
                <a:latin typeface="Times New Roman" panose="02020603050405020304" pitchFamily="18" charset="0"/>
                <a:cs typeface="Times New Roman" panose="02020603050405020304" pitchFamily="18" charset="0"/>
              </a:rPr>
              <a:t> Трофимович </a:t>
            </a:r>
            <a:r>
              <a:rPr lang="ru-RU" dirty="0" err="1">
                <a:latin typeface="Times New Roman" panose="02020603050405020304" pitchFamily="18" charset="0"/>
                <a:cs typeface="Times New Roman" panose="02020603050405020304" pitchFamily="18" charset="0"/>
              </a:rPr>
              <a:t>Вокуев</a:t>
            </a:r>
            <a:r>
              <a:rPr lang="ru-RU" dirty="0">
                <a:latin typeface="Times New Roman" panose="02020603050405020304" pitchFamily="18" charset="0"/>
                <a:cs typeface="Times New Roman" panose="02020603050405020304" pitchFamily="18" charset="0"/>
              </a:rPr>
              <a:t>, первый председатель Советского районного исполнительного комитета народных депутатов, опытный руководитель, с большим партийным стажем работы, с богатой биографией, он поистине был талантливым руководителем района, всегда был верен идеалам социалистического строительства, идеям  Коммунистической партии и был убеждённым коммунистом.  Из воспоминаний </a:t>
            </a:r>
            <a:r>
              <a:rPr lang="ru-RU" dirty="0" err="1">
                <a:latin typeface="Times New Roman" panose="02020603050405020304" pitchFamily="18" charset="0"/>
                <a:cs typeface="Times New Roman" panose="02020603050405020304" pitchFamily="18" charset="0"/>
              </a:rPr>
              <a:t>Нифонта</a:t>
            </a:r>
            <a:r>
              <a:rPr lang="ru-RU" dirty="0">
                <a:latin typeface="Times New Roman" panose="02020603050405020304" pitchFamily="18" charset="0"/>
                <a:cs typeface="Times New Roman" panose="02020603050405020304" pitchFamily="18" charset="0"/>
              </a:rPr>
              <a:t> Трофимовича </a:t>
            </a:r>
            <a:r>
              <a:rPr lang="ru-RU" dirty="0" err="1">
                <a:latin typeface="Times New Roman" panose="02020603050405020304" pitchFamily="18" charset="0"/>
                <a:cs typeface="Times New Roman" panose="02020603050405020304" pitchFamily="18" charset="0"/>
              </a:rPr>
              <a:t>Вокуева</a:t>
            </a:r>
            <a:r>
              <a:rPr lang="ru-RU" dirty="0">
                <a:latin typeface="Times New Roman" panose="02020603050405020304" pitchFamily="18" charset="0"/>
                <a:cs typeface="Times New Roman" panose="02020603050405020304" pitchFamily="18" charset="0"/>
              </a:rPr>
              <a:t>  «В партию коммунистов я вступил восемнадцатилетним парнем в декабре сурового 1942 года под Москвой и своих убеждений не меняю».</a:t>
            </a:r>
          </a:p>
          <a:p>
            <a:r>
              <a:rPr lang="ru-RU" dirty="0"/>
              <a:t> </a:t>
            </a:r>
          </a:p>
          <a:p>
            <a:r>
              <a:rPr lang="ru-RU" dirty="0">
                <a:latin typeface="Times New Roman" pitchFamily="18" charset="0"/>
                <a:cs typeface="Times New Roman" pitchFamily="18" charset="0"/>
              </a:rPr>
              <a:t>Умер  22 сентября 1997 года в г. Тюмени, где и похоронен</a:t>
            </a:r>
            <a:r>
              <a:rPr lang="ru-RU" dirty="0" smtClean="0">
                <a:latin typeface="Times New Roman" pitchFamily="18" charset="0"/>
                <a:cs typeface="Times New Roman" pitchFamily="18" charset="0"/>
              </a:rPr>
              <a:t>.</a:t>
            </a:r>
            <a:endParaRPr lang="ru-RU"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32116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404664"/>
            <a:ext cx="7924254" cy="6186309"/>
          </a:xfrm>
          <a:prstGeom prst="rect">
            <a:avLst/>
          </a:prstGeom>
        </p:spPr>
        <p:txBody>
          <a:bodyPr wrap="square">
            <a:spAutoFit/>
          </a:bodyPr>
          <a:lstStyle/>
          <a:p>
            <a:r>
              <a:rPr lang="ru-RU" dirty="0" err="1">
                <a:latin typeface="Times New Roman" panose="02020603050405020304" pitchFamily="18" charset="0"/>
                <a:cs typeface="Times New Roman" panose="02020603050405020304" pitchFamily="18" charset="0"/>
              </a:rPr>
              <a:t>Нифонт</a:t>
            </a:r>
            <a:r>
              <a:rPr lang="ru-RU" dirty="0">
                <a:latin typeface="Times New Roman" panose="02020603050405020304" pitchFamily="18" charset="0"/>
                <a:cs typeface="Times New Roman" panose="02020603050405020304" pitchFamily="18" charset="0"/>
              </a:rPr>
              <a:t> Трофимович награжден множественными орденами, медалями, почетными грамотами, благодарственными письмами. </a:t>
            </a:r>
          </a:p>
          <a:p>
            <a:r>
              <a:rPr lang="ru-RU" i="1" dirty="0"/>
              <a:t> </a:t>
            </a:r>
            <a:r>
              <a:rPr lang="ru-RU" u="sng" dirty="0">
                <a:latin typeface="Times New Roman" panose="02020603050405020304" pitchFamily="18" charset="0"/>
                <a:cs typeface="Times New Roman" panose="02020603050405020304" pitchFamily="18" charset="0"/>
              </a:rPr>
              <a:t>Ордена:</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«Красной Звезды»  (10.01.1943)</a:t>
            </a:r>
          </a:p>
          <a:p>
            <a:r>
              <a:rPr lang="ru-RU" dirty="0">
                <a:latin typeface="Times New Roman" panose="02020603050405020304" pitchFamily="18" charset="0"/>
                <a:cs typeface="Times New Roman" panose="02020603050405020304" pitchFamily="18" charset="0"/>
              </a:rPr>
              <a:t>«Знак Почёта»        (07.04.1958)</a:t>
            </a:r>
          </a:p>
          <a:p>
            <a:r>
              <a:rPr lang="ru-RU" dirty="0">
                <a:latin typeface="Times New Roman" panose="02020603050405020304" pitchFamily="18" charset="0"/>
                <a:cs typeface="Times New Roman" panose="02020603050405020304" pitchFamily="18" charset="0"/>
              </a:rPr>
              <a:t>«Знак Почёта»        (22.03.1966)</a:t>
            </a:r>
          </a:p>
          <a:p>
            <a:r>
              <a:rPr lang="ru-RU" dirty="0">
                <a:latin typeface="Times New Roman" panose="02020603050405020304" pitchFamily="18" charset="0"/>
                <a:cs typeface="Times New Roman" panose="02020603050405020304" pitchFamily="18" charset="0"/>
              </a:rPr>
              <a:t>«Трудового Красного знамени»           (07.05.1971)</a:t>
            </a:r>
          </a:p>
          <a:p>
            <a:r>
              <a:rPr lang="ru-RU" dirty="0">
                <a:latin typeface="Times New Roman" panose="02020603050405020304" pitchFamily="18" charset="0"/>
                <a:cs typeface="Times New Roman" panose="02020603050405020304" pitchFamily="18" charset="0"/>
              </a:rPr>
              <a:t>«Отечественной войны» 1 степени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(11.03.1985)</a:t>
            </a:r>
          </a:p>
          <a:p>
            <a:r>
              <a:rPr lang="ru-RU" dirty="0">
                <a:latin typeface="Times New Roman" panose="02020603050405020304" pitchFamily="18" charset="0"/>
                <a:cs typeface="Times New Roman" panose="02020603050405020304" pitchFamily="18" charset="0"/>
              </a:rPr>
              <a:t> </a:t>
            </a:r>
            <a:r>
              <a:rPr lang="ru-RU" u="sng" dirty="0">
                <a:latin typeface="Times New Roman" panose="02020603050405020304" pitchFamily="18" charset="0"/>
                <a:cs typeface="Times New Roman" panose="02020603050405020304" pitchFamily="18" charset="0"/>
              </a:rPr>
              <a:t>Медали:</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«За отвагу»     (15.02.1942)</a:t>
            </a:r>
          </a:p>
          <a:p>
            <a:r>
              <a:rPr lang="ru-RU" dirty="0">
                <a:latin typeface="Times New Roman" panose="02020603050405020304" pitchFamily="18" charset="0"/>
                <a:cs typeface="Times New Roman" panose="02020603050405020304" pitchFamily="18" charset="0"/>
              </a:rPr>
              <a:t>«За победу над Германией в Великой Отечественной вой­не 1941 - 1945 гг.»     (09.05.1945)</a:t>
            </a:r>
          </a:p>
          <a:p>
            <a:r>
              <a:rPr lang="ru-RU" dirty="0">
                <a:latin typeface="Times New Roman" panose="02020603050405020304" pitchFamily="18" charset="0"/>
                <a:cs typeface="Times New Roman" panose="02020603050405020304" pitchFamily="18" charset="0"/>
              </a:rPr>
              <a:t>«За оборону Кавказа»  (01.05.1944)</a:t>
            </a:r>
          </a:p>
          <a:p>
            <a:r>
              <a:rPr lang="ru-RU" dirty="0">
                <a:latin typeface="Times New Roman" panose="02020603050405020304" pitchFamily="18" charset="0"/>
                <a:cs typeface="Times New Roman" panose="02020603050405020304" pitchFamily="18" charset="0"/>
              </a:rPr>
              <a:t>«Медаль Жукова»         </a:t>
            </a:r>
            <a:r>
              <a:rPr lang="ru-RU" dirty="0" smtClean="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30.12.1995)</a:t>
            </a:r>
          </a:p>
          <a:p>
            <a:r>
              <a:rPr lang="ru-RU" dirty="0">
                <a:latin typeface="Times New Roman" panose="02020603050405020304" pitchFamily="18" charset="0"/>
                <a:cs typeface="Times New Roman" panose="02020603050405020304" pitchFamily="18" charset="0"/>
              </a:rPr>
              <a:t> «За доблестный труд. В ознаменование 100-летия со дня рождения В. И. Ленина»  (24.03.1970)</a:t>
            </a:r>
          </a:p>
          <a:p>
            <a:r>
              <a:rPr lang="ru-RU" dirty="0">
                <a:latin typeface="Times New Roman" panose="02020603050405020304" pitchFamily="18" charset="0"/>
                <a:cs typeface="Times New Roman" panose="02020603050405020304" pitchFamily="18" charset="0"/>
              </a:rPr>
              <a:t>«За освоение недр и развитие нефтегазового комплекса Западной Сибири»   (07.09.1981)</a:t>
            </a:r>
          </a:p>
          <a:p>
            <a:r>
              <a:rPr lang="ru-RU" dirty="0">
                <a:latin typeface="Times New Roman" panose="02020603050405020304" pitchFamily="18" charset="0"/>
                <a:cs typeface="Times New Roman" panose="02020603050405020304" pitchFamily="18" charset="0"/>
              </a:rPr>
              <a:t>«Двадцать лет Победы в Великой Отечественной войне 1941- 1945 </a:t>
            </a:r>
            <a:r>
              <a:rPr lang="ru-RU" dirty="0" err="1">
                <a:latin typeface="Times New Roman" panose="02020603050405020304" pitchFamily="18" charset="0"/>
                <a:cs typeface="Times New Roman" panose="02020603050405020304" pitchFamily="18" charset="0"/>
              </a:rPr>
              <a:t>г.г</a:t>
            </a:r>
            <a:r>
              <a:rPr lang="ru-RU" dirty="0">
                <a:latin typeface="Times New Roman" panose="02020603050405020304" pitchFamily="18" charset="0"/>
                <a:cs typeface="Times New Roman" panose="02020603050405020304" pitchFamily="18" charset="0"/>
              </a:rPr>
              <a:t>.»    (07.05.1965)</a:t>
            </a:r>
          </a:p>
          <a:p>
            <a:r>
              <a:rPr lang="ru-RU" dirty="0">
                <a:latin typeface="Times New Roman" panose="02020603050405020304" pitchFamily="18" charset="0"/>
                <a:cs typeface="Times New Roman" panose="02020603050405020304" pitchFamily="18" charset="0"/>
              </a:rPr>
              <a:t>«Тридцать лет Победы в Великой Отечественной войне 1941- 1945 </a:t>
            </a:r>
            <a:r>
              <a:rPr lang="ru-RU" dirty="0" err="1">
                <a:latin typeface="Times New Roman" panose="02020603050405020304" pitchFamily="18" charset="0"/>
                <a:cs typeface="Times New Roman" panose="02020603050405020304" pitchFamily="18" charset="0"/>
              </a:rPr>
              <a:t>г.г</a:t>
            </a:r>
            <a:r>
              <a:rPr lang="ru-RU" dirty="0">
                <a:latin typeface="Times New Roman" panose="02020603050405020304" pitchFamily="18" charset="0"/>
                <a:cs typeface="Times New Roman" panose="02020603050405020304" pitchFamily="18" charset="0"/>
              </a:rPr>
              <a:t>.»    (25.04.1975)</a:t>
            </a:r>
          </a:p>
        </p:txBody>
      </p:sp>
    </p:spTree>
    <p:extLst>
      <p:ext uri="{BB962C8B-B14F-4D97-AF65-F5344CB8AC3E}">
        <p14:creationId xmlns:p14="http://schemas.microsoft.com/office/powerpoint/2010/main" val="2637300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404664"/>
            <a:ext cx="7924254" cy="5078313"/>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«Сорок лет Победы в Великой Отечественной войне 1941- 1945 гг.»              (12.04.1985)</a:t>
            </a:r>
          </a:p>
          <a:p>
            <a:r>
              <a:rPr lang="ru-RU" dirty="0">
                <a:latin typeface="Times New Roman" panose="02020603050405020304" pitchFamily="18" charset="0"/>
                <a:cs typeface="Times New Roman" panose="02020603050405020304" pitchFamily="18" charset="0"/>
              </a:rPr>
              <a:t>«Пятьдесят лет Победы в Великой Отечественной вой­не 1941 - 1945гг.»  (07.02.1995)</a:t>
            </a:r>
          </a:p>
          <a:p>
            <a:r>
              <a:rPr lang="ru-RU" dirty="0">
                <a:latin typeface="Times New Roman" panose="02020603050405020304" pitchFamily="18" charset="0"/>
                <a:cs typeface="Times New Roman" panose="02020603050405020304" pitchFamily="18" charset="0"/>
              </a:rPr>
              <a:t>«50 лет Вооруженных Сил СССР»  (26.12.1967)</a:t>
            </a:r>
          </a:p>
          <a:p>
            <a:r>
              <a:rPr lang="ru-RU" dirty="0">
                <a:latin typeface="Times New Roman" panose="02020603050405020304" pitchFamily="18" charset="0"/>
                <a:cs typeface="Times New Roman" panose="02020603050405020304" pitchFamily="18" charset="0"/>
              </a:rPr>
              <a:t>«60 лет Вооруженных Сил СССР»   (28.01.1978)</a:t>
            </a:r>
          </a:p>
          <a:p>
            <a:r>
              <a:rPr lang="ru-RU" dirty="0">
                <a:latin typeface="Times New Roman" panose="02020603050405020304" pitchFamily="18" charset="0"/>
                <a:cs typeface="Times New Roman" panose="02020603050405020304" pitchFamily="18" charset="0"/>
              </a:rPr>
              <a:t>«70 лет Вооруженных Сил СССР»   (28.01.1988)</a:t>
            </a:r>
          </a:p>
          <a:p>
            <a:r>
              <a:rPr lang="ru-RU" dirty="0">
                <a:latin typeface="Times New Roman" panose="02020603050405020304" pitchFamily="18" charset="0"/>
                <a:cs typeface="Times New Roman" panose="02020603050405020304" pitchFamily="18" charset="0"/>
              </a:rPr>
              <a:t>«Почётная медаль Советского Фонда Мира»  (12.02.1993)</a:t>
            </a:r>
          </a:p>
          <a:p>
            <a:r>
              <a:rPr lang="ru-RU" u="sng" dirty="0">
                <a:latin typeface="Times New Roman" panose="02020603050405020304" pitchFamily="18" charset="0"/>
                <a:cs typeface="Times New Roman" panose="02020603050405020304" pitchFamily="18" charset="0"/>
              </a:rPr>
              <a:t>Присвоено почётное звание и знаки:</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«Заслуженный работник культуры Российской Федера­ции» за заслуги в области культуры и многолет­нюю плодотворную работу руководителем рабочей группы по подготовке Книги Памяти Тюменской области                              (29.07.1997)</a:t>
            </a:r>
          </a:p>
          <a:p>
            <a:r>
              <a:rPr lang="ru-RU" dirty="0">
                <a:latin typeface="Times New Roman" panose="02020603050405020304" pitchFamily="18" charset="0"/>
                <a:cs typeface="Times New Roman" panose="02020603050405020304" pitchFamily="18" charset="0"/>
              </a:rPr>
              <a:t>«Отличник здравоохранения»               (13.06.1972)</a:t>
            </a:r>
          </a:p>
          <a:p>
            <a:r>
              <a:rPr lang="ru-RU" dirty="0">
                <a:latin typeface="Times New Roman" panose="02020603050405020304" pitchFamily="18" charset="0"/>
                <a:cs typeface="Times New Roman" panose="02020603050405020304" pitchFamily="18" charset="0"/>
              </a:rPr>
              <a:t>«Отличник народного просвещения»   (23.06.1975)</a:t>
            </a:r>
          </a:p>
          <a:p>
            <a:r>
              <a:rPr lang="ru-RU" dirty="0">
                <a:latin typeface="Times New Roman" panose="02020603050405020304" pitchFamily="18" charset="0"/>
                <a:cs typeface="Times New Roman" panose="02020603050405020304" pitchFamily="18" charset="0"/>
              </a:rPr>
              <a:t>«Отличник службы быта»                      (25.06.1978)</a:t>
            </a:r>
          </a:p>
          <a:p>
            <a:r>
              <a:rPr lang="ru-RU" dirty="0">
                <a:latin typeface="Times New Roman" panose="02020603050405020304" pitchFamily="18" charset="0"/>
                <a:cs typeface="Times New Roman" panose="02020603050405020304" pitchFamily="18" charset="0"/>
              </a:rPr>
              <a:t>«Отличник архивного дела»  (10.05.1988)  и другие - всего 15 знаков.</a:t>
            </a:r>
          </a:p>
          <a:p>
            <a:endParaRPr lang="ru-RU" dirty="0"/>
          </a:p>
        </p:txBody>
      </p:sp>
    </p:spTree>
    <p:extLst>
      <p:ext uri="{BB962C8B-B14F-4D97-AF65-F5344CB8AC3E}">
        <p14:creationId xmlns:p14="http://schemas.microsoft.com/office/powerpoint/2010/main" val="276531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101712" y="4845919"/>
            <a:ext cx="3341854" cy="1046440"/>
          </a:xfrm>
          <a:prstGeom prst="rect">
            <a:avLst/>
          </a:prstGeom>
        </p:spPr>
        <p:txBody>
          <a:bodyPr wrap="square">
            <a:spAutoFit/>
          </a:bodyPr>
          <a:lstStyle/>
          <a:p>
            <a:r>
              <a:rPr lang="ru-RU" sz="1600" dirty="0">
                <a:latin typeface="Times New Roman" pitchFamily="18" charset="0"/>
                <a:cs typeface="Times New Roman" pitchFamily="18" charset="0"/>
              </a:rPr>
              <a:t>Выступление </a:t>
            </a:r>
            <a:r>
              <a:rPr lang="ru-RU" sz="1600" dirty="0" err="1">
                <a:latin typeface="Times New Roman" pitchFamily="18" charset="0"/>
                <a:cs typeface="Times New Roman" pitchFamily="18" charset="0"/>
              </a:rPr>
              <a:t>Вокуева</a:t>
            </a:r>
            <a:r>
              <a:rPr lang="ru-RU" sz="1600" dirty="0">
                <a:latin typeface="Times New Roman" pitchFamily="18" charset="0"/>
                <a:cs typeface="Times New Roman" pitchFamily="18" charset="0"/>
              </a:rPr>
              <a:t> Н.Т. на торжественном заседании.</a:t>
            </a:r>
          </a:p>
          <a:p>
            <a:r>
              <a:rPr lang="ru-RU" sz="1600" dirty="0">
                <a:latin typeface="Times New Roman" pitchFamily="18" charset="0"/>
                <a:cs typeface="Times New Roman" pitchFamily="18" charset="0"/>
              </a:rPr>
              <a:t>п. Советский. 1978 год. </a:t>
            </a:r>
          </a:p>
          <a:p>
            <a:r>
              <a:rPr lang="ru-RU" sz="1400" dirty="0">
                <a:latin typeface="Times New Roman" pitchFamily="18" charset="0"/>
                <a:cs typeface="Times New Roman" pitchFamily="18" charset="0"/>
              </a:rPr>
              <a:t>Фонд Фотодокументы. Опись 1. Дело 4.</a:t>
            </a:r>
          </a:p>
        </p:txBody>
      </p:sp>
      <p:pic>
        <p:nvPicPr>
          <p:cNvPr id="10242" name="Picture 2" descr="C:\Users\Конашук Татьяна\Desktop\Руководители к выставке\Вокуев\фото\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74" t="3258" r="2375" b="2415"/>
          <a:stretch/>
        </p:blipFill>
        <p:spPr bwMode="auto">
          <a:xfrm>
            <a:off x="1121431" y="336430"/>
            <a:ext cx="3302417" cy="450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Конашук Татьяна\Desktop\Руководители к выставке\Вокуев\фото\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363"/>
          <a:stretch/>
        </p:blipFill>
        <p:spPr bwMode="auto">
          <a:xfrm>
            <a:off x="5364089" y="1844824"/>
            <a:ext cx="3469430" cy="4752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716016" y="336430"/>
            <a:ext cx="4228937" cy="1538883"/>
          </a:xfrm>
          <a:prstGeom prst="rect">
            <a:avLst/>
          </a:prstGeom>
        </p:spPr>
        <p:txBody>
          <a:bodyPr wrap="square">
            <a:spAutoFit/>
          </a:bodyPr>
          <a:lstStyle/>
          <a:p>
            <a:pPr algn="r"/>
            <a:r>
              <a:rPr lang="ru-RU" sz="1600" dirty="0">
                <a:latin typeface="Times New Roman" pitchFamily="18" charset="0"/>
                <a:cs typeface="Times New Roman" pitchFamily="18" charset="0"/>
              </a:rPr>
              <a:t>Торжественное мероприятие посвященное </a:t>
            </a:r>
          </a:p>
          <a:p>
            <a:pPr algn="r"/>
            <a:r>
              <a:rPr lang="ru-RU" sz="1600" dirty="0">
                <a:latin typeface="Times New Roman" pitchFamily="18" charset="0"/>
                <a:cs typeface="Times New Roman" pitchFamily="18" charset="0"/>
              </a:rPr>
              <a:t>10-летию Советского района</a:t>
            </a:r>
          </a:p>
          <a:p>
            <a:pPr algn="r"/>
            <a:endParaRPr lang="ru-RU" sz="1600" dirty="0">
              <a:latin typeface="Times New Roman" pitchFamily="18" charset="0"/>
              <a:cs typeface="Times New Roman" pitchFamily="18" charset="0"/>
            </a:endParaRPr>
          </a:p>
          <a:p>
            <a:pPr algn="r"/>
            <a:r>
              <a:rPr lang="ru-RU" sz="1600" dirty="0">
                <a:latin typeface="Times New Roman" pitchFamily="18" charset="0"/>
                <a:cs typeface="Times New Roman" pitchFamily="18" charset="0"/>
              </a:rPr>
              <a:t>Приём </a:t>
            </a:r>
            <a:r>
              <a:rPr lang="ru-RU" sz="1600" dirty="0" err="1">
                <a:latin typeface="Times New Roman" pitchFamily="18" charset="0"/>
                <a:cs typeface="Times New Roman" pitchFamily="18" charset="0"/>
              </a:rPr>
              <a:t>Вокуева</a:t>
            </a:r>
            <a:r>
              <a:rPr lang="ru-RU" sz="1600" dirty="0">
                <a:latin typeface="Times New Roman" pitchFamily="18" charset="0"/>
                <a:cs typeface="Times New Roman" pitchFamily="18" charset="0"/>
              </a:rPr>
              <a:t> Н.Т. в почётные пионеры.</a:t>
            </a:r>
          </a:p>
          <a:p>
            <a:pPr algn="r"/>
            <a:r>
              <a:rPr lang="ru-RU" sz="1600" dirty="0">
                <a:latin typeface="Times New Roman" pitchFamily="18" charset="0"/>
                <a:cs typeface="Times New Roman" pitchFamily="18" charset="0"/>
              </a:rPr>
              <a:t>п. Советский. 1978 год. </a:t>
            </a:r>
          </a:p>
          <a:p>
            <a:pPr algn="r"/>
            <a:r>
              <a:rPr lang="ru-RU" sz="1400" dirty="0">
                <a:latin typeface="Times New Roman" pitchFamily="18" charset="0"/>
                <a:cs typeface="Times New Roman" pitchFamily="18" charset="0"/>
              </a:rPr>
              <a:t>Фонд Фотодокументы. Опись 1. Дело 3.</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47260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Users\Конашук Татьяна\Desktop\Руководители к выставке\Вокуев\фото\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53" t="3983" r="1400" b="6565"/>
          <a:stretch/>
        </p:blipFill>
        <p:spPr bwMode="auto">
          <a:xfrm>
            <a:off x="1043610" y="224984"/>
            <a:ext cx="4097100" cy="271662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Конашук Татьяна\Desktop\Руководители к выставке\Вокуев\фото\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74" t="3896" r="1920"/>
          <a:stretch/>
        </p:blipFill>
        <p:spPr bwMode="auto">
          <a:xfrm>
            <a:off x="4462314" y="3789040"/>
            <a:ext cx="4450310" cy="280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2948554"/>
            <a:ext cx="3456384" cy="1292662"/>
          </a:xfrm>
          <a:prstGeom prst="rect">
            <a:avLst/>
          </a:prstGeom>
        </p:spPr>
        <p:txBody>
          <a:bodyPr wrap="square">
            <a:spAutoFit/>
          </a:bodyPr>
          <a:lstStyle/>
          <a:p>
            <a:r>
              <a:rPr lang="ru-RU" sz="1600" dirty="0">
                <a:latin typeface="Times New Roman" pitchFamily="18" charset="0"/>
                <a:cs typeface="Times New Roman" pitchFamily="18" charset="0"/>
              </a:rPr>
              <a:t>Почётный президиум торжественного заседания.</a:t>
            </a:r>
          </a:p>
          <a:p>
            <a:r>
              <a:rPr lang="ru-RU" sz="1600" dirty="0" smtClean="0">
                <a:latin typeface="Times New Roman" pitchFamily="18" charset="0"/>
                <a:cs typeface="Times New Roman" pitchFamily="18" charset="0"/>
              </a:rPr>
              <a:t>первый слева </a:t>
            </a:r>
            <a:r>
              <a:rPr lang="ru-RU" sz="1600" dirty="0" err="1" smtClean="0">
                <a:latin typeface="Times New Roman" pitchFamily="18" charset="0"/>
                <a:cs typeface="Times New Roman" pitchFamily="18" charset="0"/>
              </a:rPr>
              <a:t>Вокуев</a:t>
            </a:r>
            <a:r>
              <a:rPr lang="ru-RU" sz="1600" dirty="0" smtClean="0">
                <a:latin typeface="Times New Roman" pitchFamily="18" charset="0"/>
                <a:cs typeface="Times New Roman" pitchFamily="18" charset="0"/>
              </a:rPr>
              <a:t> Н.Т.</a:t>
            </a:r>
          </a:p>
          <a:p>
            <a:r>
              <a:rPr lang="ru-RU" sz="1600" dirty="0" smtClean="0">
                <a:latin typeface="Times New Roman" pitchFamily="18" charset="0"/>
                <a:cs typeface="Times New Roman" pitchFamily="18" charset="0"/>
              </a:rPr>
              <a:t>п</a:t>
            </a:r>
            <a:r>
              <a:rPr lang="ru-RU" sz="1600" dirty="0">
                <a:latin typeface="Times New Roman" pitchFamily="18" charset="0"/>
                <a:cs typeface="Times New Roman" pitchFamily="18" charset="0"/>
              </a:rPr>
              <a:t>. Советский. 1978 год. </a:t>
            </a:r>
          </a:p>
          <a:p>
            <a:r>
              <a:rPr lang="ru-RU" sz="1400" dirty="0">
                <a:latin typeface="Times New Roman" pitchFamily="18" charset="0"/>
                <a:cs typeface="Times New Roman" pitchFamily="18" charset="0"/>
              </a:rPr>
              <a:t>Фонд Фотодокументы. Опись 1. Дело 5.</a:t>
            </a:r>
          </a:p>
        </p:txBody>
      </p:sp>
      <p:sp>
        <p:nvSpPr>
          <p:cNvPr id="4" name="Прямоугольник 3"/>
          <p:cNvSpPr/>
          <p:nvPr/>
        </p:nvSpPr>
        <p:spPr>
          <a:xfrm>
            <a:off x="5238591" y="226060"/>
            <a:ext cx="3711711" cy="3508653"/>
          </a:xfrm>
          <a:prstGeom prst="rect">
            <a:avLst/>
          </a:prstGeom>
        </p:spPr>
        <p:txBody>
          <a:bodyPr wrap="square">
            <a:spAutoFit/>
          </a:bodyPr>
          <a:lstStyle/>
          <a:p>
            <a:r>
              <a:rPr lang="ru-RU" sz="1600" dirty="0">
                <a:latin typeface="Times New Roman" pitchFamily="18" charset="0"/>
                <a:cs typeface="Times New Roman" pitchFamily="18" charset="0"/>
              </a:rPr>
              <a:t>Торжественное мероприятие посвященное 10-летию Советского района.</a:t>
            </a:r>
          </a:p>
          <a:p>
            <a:pPr algn="r"/>
            <a:endParaRPr lang="ru-RU" sz="1600" dirty="0">
              <a:latin typeface="Times New Roman" pitchFamily="18" charset="0"/>
              <a:cs typeface="Times New Roman" pitchFamily="18" charset="0"/>
            </a:endParaRPr>
          </a:p>
          <a:p>
            <a:pPr algn="r"/>
            <a:endParaRPr lang="ru-RU" sz="1600" dirty="0">
              <a:latin typeface="Times New Roman" pitchFamily="18" charset="0"/>
              <a:cs typeface="Times New Roman" pitchFamily="18" charset="0"/>
            </a:endParaRPr>
          </a:p>
          <a:p>
            <a:pPr algn="r"/>
            <a:endParaRPr lang="ru-RU" sz="1600" dirty="0">
              <a:latin typeface="Times New Roman" pitchFamily="18" charset="0"/>
              <a:cs typeface="Times New Roman" pitchFamily="18" charset="0"/>
            </a:endParaRPr>
          </a:p>
          <a:p>
            <a:pPr algn="r"/>
            <a:endParaRPr lang="ru-RU" sz="1600" dirty="0">
              <a:latin typeface="Times New Roman" pitchFamily="18" charset="0"/>
              <a:cs typeface="Times New Roman" pitchFamily="18" charset="0"/>
            </a:endParaRPr>
          </a:p>
          <a:p>
            <a:pPr algn="r"/>
            <a:endParaRPr lang="ru-RU" sz="1600" dirty="0">
              <a:latin typeface="Times New Roman" pitchFamily="18" charset="0"/>
              <a:cs typeface="Times New Roman" pitchFamily="18" charset="0"/>
            </a:endParaRPr>
          </a:p>
          <a:p>
            <a:pPr algn="r"/>
            <a:endParaRPr lang="ru-RU" sz="1600" dirty="0">
              <a:latin typeface="Times New Roman" pitchFamily="18" charset="0"/>
              <a:cs typeface="Times New Roman" pitchFamily="18" charset="0"/>
            </a:endParaRPr>
          </a:p>
          <a:p>
            <a:pPr algn="r"/>
            <a:endParaRPr lang="ru-RU" sz="1600" dirty="0">
              <a:latin typeface="Times New Roman" pitchFamily="18" charset="0"/>
              <a:cs typeface="Times New Roman" pitchFamily="18" charset="0"/>
            </a:endParaRPr>
          </a:p>
          <a:p>
            <a:pPr algn="r"/>
            <a:r>
              <a:rPr lang="ru-RU" sz="1600" dirty="0">
                <a:latin typeface="Times New Roman" pitchFamily="18" charset="0"/>
                <a:cs typeface="Times New Roman" pitchFamily="18" charset="0"/>
              </a:rPr>
              <a:t>Вручение памятного подарка </a:t>
            </a:r>
            <a:r>
              <a:rPr lang="ru-RU" sz="1600" dirty="0" err="1">
                <a:latin typeface="Times New Roman" pitchFamily="18" charset="0"/>
                <a:cs typeface="Times New Roman" pitchFamily="18" charset="0"/>
              </a:rPr>
              <a:t>Вокуеву</a:t>
            </a:r>
            <a:r>
              <a:rPr lang="ru-RU" sz="1600" dirty="0">
                <a:latin typeface="Times New Roman" pitchFamily="18" charset="0"/>
                <a:cs typeface="Times New Roman" pitchFamily="18" charset="0"/>
              </a:rPr>
              <a:t> Н.Т. представителями </a:t>
            </a:r>
            <a:r>
              <a:rPr lang="ru-RU" sz="1600" dirty="0" err="1">
                <a:latin typeface="Times New Roman" pitchFamily="18" charset="0"/>
                <a:cs typeface="Times New Roman" pitchFamily="18" charset="0"/>
              </a:rPr>
              <a:t>Окрисполкома</a:t>
            </a:r>
            <a:endParaRPr lang="ru-RU" sz="1600" dirty="0">
              <a:latin typeface="Times New Roman" pitchFamily="18" charset="0"/>
              <a:cs typeface="Times New Roman" pitchFamily="18" charset="0"/>
            </a:endParaRPr>
          </a:p>
          <a:p>
            <a:pPr algn="r"/>
            <a:r>
              <a:rPr lang="ru-RU" sz="1600" dirty="0">
                <a:latin typeface="Times New Roman" pitchFamily="18" charset="0"/>
                <a:cs typeface="Times New Roman" pitchFamily="18" charset="0"/>
              </a:rPr>
              <a:t>п. Советский. 1978 год. </a:t>
            </a:r>
          </a:p>
          <a:p>
            <a:pPr algn="r"/>
            <a:r>
              <a:rPr lang="ru-RU" sz="1400" dirty="0">
                <a:latin typeface="Times New Roman" pitchFamily="18" charset="0"/>
                <a:cs typeface="Times New Roman" pitchFamily="18" charset="0"/>
              </a:rPr>
              <a:t>Фонд Фотодокументы. Опись 1. Дело 6.</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372208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Конашук Татьяна\Desktop\Руководители к выставке\Мачехин\16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5" y="972000"/>
            <a:ext cx="3266386" cy="489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180303" y="404664"/>
            <a:ext cx="4338047" cy="677108"/>
          </a:xfrm>
          <a:prstGeom prst="rect">
            <a:avLst/>
          </a:prstGeom>
        </p:spPr>
        <p:txBody>
          <a:bodyPr wrap="none">
            <a:spAutoFit/>
          </a:bodyPr>
          <a:lstStyle/>
          <a:p>
            <a:r>
              <a:rPr lang="ru-RU" sz="2000" b="1" dirty="0">
                <a:latin typeface="Segoe Script" pitchFamily="34" charset="0"/>
                <a:cs typeface="Times New Roman" pitchFamily="18" charset="0"/>
              </a:rPr>
              <a:t>Мачехин Герман Семенович</a:t>
            </a:r>
          </a:p>
          <a:p>
            <a:endParaRPr lang="ru-RU" dirty="0"/>
          </a:p>
        </p:txBody>
      </p:sp>
      <p:sp>
        <p:nvSpPr>
          <p:cNvPr id="4" name="Прямоугольник 3"/>
          <p:cNvSpPr/>
          <p:nvPr/>
        </p:nvSpPr>
        <p:spPr>
          <a:xfrm>
            <a:off x="5488834" y="6272776"/>
            <a:ext cx="3476927" cy="307777"/>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Фонд № 2. Опись 1. Дело 427. Лист 41.</a:t>
            </a:r>
          </a:p>
        </p:txBody>
      </p:sp>
      <p:sp>
        <p:nvSpPr>
          <p:cNvPr id="5" name="Прямоугольник 4"/>
          <p:cNvSpPr/>
          <p:nvPr/>
        </p:nvSpPr>
        <p:spPr>
          <a:xfrm>
            <a:off x="1187625" y="5830306"/>
            <a:ext cx="3543195" cy="738664"/>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п. Советский. 31.10.1990.</a:t>
            </a:r>
          </a:p>
          <a:p>
            <a:r>
              <a:rPr lang="ru-RU" sz="1400" dirty="0">
                <a:latin typeface="Times New Roman" panose="02020603050405020304" pitchFamily="18" charset="0"/>
                <a:cs typeface="Times New Roman" panose="02020603050405020304" pitchFamily="18" charset="0"/>
              </a:rPr>
              <a:t>Фонд Фотодокументы. Опись 1. Дело 1662. </a:t>
            </a:r>
          </a:p>
          <a:p>
            <a:endParaRPr lang="ru-RU" sz="1400" dirty="0"/>
          </a:p>
        </p:txBody>
      </p:sp>
      <p:pic>
        <p:nvPicPr>
          <p:cNvPr id="8" name="Picture 3" descr="C:\Users\Конашук Татьяна\Desktop\Руководители к выставке\Мачехин\2.1.427.41.jpg">
            <a:extLst>
              <a:ext uri="{FF2B5EF4-FFF2-40B4-BE49-F238E27FC236}">
                <a16:creationId xmlns:a16="http://schemas.microsoft.com/office/drawing/2014/main" xmlns="" id="{2C9B42A9-47BF-4DBA-92BD-4F113A269CA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4094" t="2501" r="6624" b="2655"/>
          <a:stretch/>
        </p:blipFill>
        <p:spPr bwMode="auto">
          <a:xfrm>
            <a:off x="5469112" y="982975"/>
            <a:ext cx="3476927" cy="52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812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96"/>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450900" y="5722223"/>
            <a:ext cx="3294785" cy="307777"/>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Фонд № 2. Опись 1. Дело 427. Лист 13.</a:t>
            </a:r>
          </a:p>
        </p:txBody>
      </p:sp>
      <p:sp>
        <p:nvSpPr>
          <p:cNvPr id="5" name="Прямоугольник 4"/>
          <p:cNvSpPr/>
          <p:nvPr/>
        </p:nvSpPr>
        <p:spPr>
          <a:xfrm>
            <a:off x="1097852" y="6055111"/>
            <a:ext cx="3261867" cy="523220"/>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Фонд № 2. Опись 1. Дело 247. Лист 33.</a:t>
            </a:r>
          </a:p>
          <a:p>
            <a:endParaRPr lang="ru-RU" sz="1400" dirty="0"/>
          </a:p>
        </p:txBody>
      </p:sp>
      <p:pic>
        <p:nvPicPr>
          <p:cNvPr id="1027" name="Picture 3" descr="C:\Users\Конашук Татьяна\Desktop\Руководители к выставке\Мачехин\2.1.247.3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905" t="3632" r="14066" b="6516"/>
          <a:stretch/>
        </p:blipFill>
        <p:spPr bwMode="auto">
          <a:xfrm>
            <a:off x="1115616" y="810000"/>
            <a:ext cx="3330779" cy="52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Конашук Татьяна\Desktop\Руководители к выставке\Борин\решение от 12.09.1983.jpg">
            <a:extLst>
              <a:ext uri="{FF2B5EF4-FFF2-40B4-BE49-F238E27FC236}">
                <a16:creationId xmlns:a16="http://schemas.microsoft.com/office/drawing/2014/main" xmlns="" id="{485AA34A-DFAE-4079-AB6C-07CBC5D3D3C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58" t="1865" r="8054" b="5172"/>
          <a:stretch/>
        </p:blipFill>
        <p:spPr bwMode="auto">
          <a:xfrm>
            <a:off x="5321401" y="404664"/>
            <a:ext cx="3412455" cy="52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211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404664"/>
            <a:ext cx="7924254" cy="369332"/>
          </a:xfrm>
          <a:prstGeom prst="rect">
            <a:avLst/>
          </a:prstGeom>
        </p:spPr>
        <p:txBody>
          <a:bodyPr wrap="square">
            <a:spAutoFit/>
          </a:bodyPr>
          <a:lstStyle/>
          <a:p>
            <a:endParaRPr lang="ru-RU" b="1" dirty="0">
              <a:latin typeface="Segoe Script" pitchFamily="34" charset="0"/>
              <a:cs typeface="Times New Roman" pitchFamily="18" charset="0"/>
            </a:endParaRPr>
          </a:p>
        </p:txBody>
      </p:sp>
      <p:pic>
        <p:nvPicPr>
          <p:cNvPr id="10242" name="Picture 2" descr="C:\Users\Конашук Татьяна\Deskto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04664"/>
            <a:ext cx="3181985" cy="4536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Конашук Татьяна\Desktop\Руководители к выставке\Вокуев\11 в архиве их нет.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5735" y="563313"/>
            <a:ext cx="3809036" cy="5940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290778" y="4950092"/>
            <a:ext cx="3714958" cy="1015663"/>
          </a:xfrm>
          <a:prstGeom prst="rect">
            <a:avLst/>
          </a:prstGeom>
        </p:spPr>
        <p:txBody>
          <a:bodyPr wrap="square">
            <a:spAutoFit/>
          </a:bodyPr>
          <a:lstStyle/>
          <a:p>
            <a:r>
              <a:rPr lang="ru-RU" sz="2000" b="1" dirty="0" err="1">
                <a:latin typeface="Segoe Script" pitchFamily="34" charset="0"/>
                <a:cs typeface="Times New Roman" pitchFamily="18" charset="0"/>
              </a:rPr>
              <a:t>Вокуев</a:t>
            </a:r>
            <a:r>
              <a:rPr lang="ru-RU" sz="2000" b="1" dirty="0">
                <a:latin typeface="Segoe Script" pitchFamily="34" charset="0"/>
                <a:cs typeface="Times New Roman" pitchFamily="18" charset="0"/>
              </a:rPr>
              <a:t> </a:t>
            </a:r>
          </a:p>
          <a:p>
            <a:r>
              <a:rPr lang="ru-RU" sz="2000" b="1" dirty="0" err="1">
                <a:latin typeface="Segoe Script" pitchFamily="34" charset="0"/>
                <a:cs typeface="Times New Roman" pitchFamily="18" charset="0"/>
              </a:rPr>
              <a:t>Нифонт</a:t>
            </a:r>
            <a:r>
              <a:rPr lang="ru-RU" sz="2000" b="1" dirty="0">
                <a:latin typeface="Segoe Script" pitchFamily="34" charset="0"/>
                <a:cs typeface="Times New Roman" pitchFamily="18" charset="0"/>
              </a:rPr>
              <a:t> </a:t>
            </a:r>
          </a:p>
          <a:p>
            <a:r>
              <a:rPr lang="ru-RU" sz="2000" b="1" dirty="0">
                <a:latin typeface="Segoe Script" pitchFamily="34" charset="0"/>
                <a:cs typeface="Times New Roman" pitchFamily="18" charset="0"/>
              </a:rPr>
              <a:t>Трофимович</a:t>
            </a:r>
            <a:endParaRPr lang="ru-RU" sz="2000" dirty="0"/>
          </a:p>
        </p:txBody>
      </p:sp>
    </p:spTree>
    <p:extLst>
      <p:ext uri="{BB962C8B-B14F-4D97-AF65-F5344CB8AC3E}">
        <p14:creationId xmlns:p14="http://schemas.microsoft.com/office/powerpoint/2010/main" val="3269962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ChangeArrowheads="1"/>
          </p:cNvSpPr>
          <p:nvPr/>
        </p:nvSpPr>
        <p:spPr bwMode="auto">
          <a:xfrm>
            <a:off x="971600" y="266165"/>
            <a:ext cx="792088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kumimoji="0" 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kumimoji="0" 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Мачехин Герман Семенович родился  31 октября 1930 года в деревне </a:t>
            </a:r>
            <a:r>
              <a:rPr kumimoji="0" lang="ru-RU"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Тасаево</a:t>
            </a:r>
            <a:r>
              <a:rPr kumimoji="0" 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ru-RU"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Уржумского</a:t>
            </a:r>
            <a:r>
              <a:rPr kumimoji="0" 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района Кировской об­ласти в большой и крепкой семье кузнеца. В семье было шестеро детей, Герман был старшим.</a:t>
            </a:r>
          </a:p>
          <a:p>
            <a:pPr fontAlgn="base"/>
            <a:endParaRPr lang="ru-RU" dirty="0">
              <a:latin typeface="Times New Roman" panose="02020603050405020304" pitchFamily="18" charset="0"/>
              <a:cs typeface="Times New Roman" panose="02020603050405020304" pitchFamily="18" charset="0"/>
            </a:endParaRPr>
          </a:p>
          <a:p>
            <a:pPr fontAlgn="base"/>
            <a:r>
              <a:rPr lang="ru-RU" dirty="0">
                <a:latin typeface="Times New Roman" panose="02020603050405020304" pitchFamily="18" charset="0"/>
                <a:cs typeface="Times New Roman" panose="02020603050405020304" pitchFamily="18" charset="0"/>
              </a:rPr>
              <a:t>Герман хорошо учился в школе – в начальной, в деревне Петрушино, что находилась в пяти километрах, потом в средней, уже в райцентре – до Уржума было 12 километров. Зимой раз в неделю мальчик легко преодолевал это расстояние на лыжах. Школа была удивительная, прекрасно оборудованная, Учеников было много. Мачехина зачислили в 5-й класс «Е». Учёба, общественные нагрузки, спорт…</a:t>
            </a:r>
          </a:p>
          <a:p>
            <a:pPr fontAlgn="base"/>
            <a:r>
              <a:rPr lang="ru-RU" dirty="0">
                <a:latin typeface="Times New Roman" panose="02020603050405020304" pitchFamily="18" charset="0"/>
                <a:cs typeface="Times New Roman" panose="02020603050405020304" pitchFamily="18" charset="0"/>
              </a:rPr>
              <a:t>Впрочем, школьные дела – это зимний период. А всё лето Герман проводил в кузнице деда - Сергея Григорьевича. Он стал молотобойцем. Самый большой молот поднять не мог, ему был выделен полегче. Паренёк выполнял также обязанности «</a:t>
            </a:r>
            <a:r>
              <a:rPr lang="ru-RU" dirty="0" err="1">
                <a:latin typeface="Times New Roman" panose="02020603050405020304" pitchFamily="18" charset="0"/>
                <a:cs typeface="Times New Roman" panose="02020603050405020304" pitchFamily="18" charset="0"/>
              </a:rPr>
              <a:t>меходуя</a:t>
            </a:r>
            <a:r>
              <a:rPr lang="ru-RU" dirty="0">
                <a:latin typeface="Times New Roman" panose="02020603050405020304" pitchFamily="18" charset="0"/>
                <a:cs typeface="Times New Roman" panose="02020603050405020304" pitchFamily="18" charset="0"/>
              </a:rPr>
              <a:t>», раскаляя в горне добела угли с помощью несложного поддувающего устройства. </a:t>
            </a:r>
          </a:p>
          <a:p>
            <a:pPr fontAlgn="base"/>
            <a:endParaRPr lang="ru-RU" dirty="0">
              <a:latin typeface="Times New Roman" panose="02020603050405020304" pitchFamily="18" charset="0"/>
              <a:cs typeface="Times New Roman" panose="02020603050405020304" pitchFamily="18" charset="0"/>
            </a:endParaRPr>
          </a:p>
          <a:p>
            <a:pPr fontAlgn="base"/>
            <a:r>
              <a:rPr lang="ru-RU" dirty="0">
                <a:latin typeface="Times New Roman" panose="02020603050405020304" pitchFamily="18" charset="0"/>
                <a:cs typeface="Times New Roman" panose="02020603050405020304" pitchFamily="18" charset="0"/>
              </a:rPr>
              <a:t>После школы много было обсуждений с родственниками – как быть дальше, куда пойти учиться. Долго сопоставляли плюсы с минусами, и отправился он в Москву. Имелся там около Мытищ институт по лесному делу, парню такой профиль был по душе. Нашёл этот вуз, поступил на лесоинженерный факультет, окончил. Все годы учёбы занимался спортом, стал председателем</a:t>
            </a:r>
            <a:endParaRPr lang="ru-RU"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0191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xmlns="" id="{40441B71-1E46-4C09-9729-2F5E81430175}"/>
              </a:ext>
            </a:extLst>
          </p:cNvPr>
          <p:cNvSpPr/>
          <p:nvPr/>
        </p:nvSpPr>
        <p:spPr>
          <a:xfrm>
            <a:off x="971600" y="476672"/>
            <a:ext cx="7848872" cy="5909310"/>
          </a:xfrm>
          <a:prstGeom prst="rect">
            <a:avLst/>
          </a:prstGeom>
        </p:spPr>
        <p:txBody>
          <a:bodyPr wrap="square">
            <a:spAutoFit/>
          </a:bodyPr>
          <a:lstStyle/>
          <a:p>
            <a:pPr fontAlgn="base"/>
            <a:r>
              <a:rPr lang="ru-RU" dirty="0">
                <a:latin typeface="Times New Roman" panose="02020603050405020304" pitchFamily="18" charset="0"/>
                <a:cs typeface="Times New Roman" panose="02020603050405020304" pitchFamily="18" charset="0"/>
              </a:rPr>
              <a:t>институтского совета ДСО «Наука» и увёз из Москвы свидетельство своего высшего достижения в лыжных соревнованиях – второе место по Мытищинскому району на 30-километрвой дистанции.</a:t>
            </a:r>
          </a:p>
          <a:p>
            <a:pPr fontAlgn="base"/>
            <a:endParaRPr lang="ru-RU" dirty="0">
              <a:latin typeface="Times New Roman" panose="02020603050405020304" pitchFamily="18" charset="0"/>
              <a:cs typeface="Times New Roman" panose="02020603050405020304" pitchFamily="18" charset="0"/>
            </a:endParaRPr>
          </a:p>
          <a:p>
            <a:pPr fontAlgn="base"/>
            <a:r>
              <a:rPr lang="ru-RU" dirty="0">
                <a:latin typeface="Times New Roman" panose="02020603050405020304" pitchFamily="18" charset="0"/>
                <a:cs typeface="Times New Roman" panose="02020603050405020304" pitchFamily="18" charset="0"/>
              </a:rPr>
              <a:t>В 1954 году по распределению новоиспечённый специалист Мачехин Г.С. был направлен в </a:t>
            </a:r>
            <a:r>
              <a:rPr lang="ru-RU" dirty="0" err="1">
                <a:latin typeface="Times New Roman" panose="02020603050405020304" pitchFamily="18" charset="0"/>
                <a:cs typeface="Times New Roman" panose="02020603050405020304" pitchFamily="18" charset="0"/>
              </a:rPr>
              <a:t>Конду</a:t>
            </a:r>
            <a:r>
              <a:rPr lang="ru-RU" dirty="0">
                <a:latin typeface="Times New Roman" panose="02020603050405020304" pitchFamily="18" charset="0"/>
                <a:cs typeface="Times New Roman" panose="02020603050405020304" pitchFamily="18" charset="0"/>
              </a:rPr>
              <a:t> – старшим инженером. Но в Тюмени предложили поехать техноруком в </a:t>
            </a:r>
            <a:r>
              <a:rPr lang="ru-RU" dirty="0" err="1">
                <a:latin typeface="Times New Roman" panose="02020603050405020304" pitchFamily="18" charset="0"/>
                <a:cs typeface="Times New Roman" panose="02020603050405020304" pitchFamily="18" charset="0"/>
              </a:rPr>
              <a:t>Пальяново</a:t>
            </a:r>
            <a:r>
              <a:rPr lang="ru-RU" dirty="0">
                <a:latin typeface="Times New Roman" panose="02020603050405020304" pitchFamily="18" charset="0"/>
                <a:cs typeface="Times New Roman" panose="02020603050405020304" pitchFamily="18" charset="0"/>
              </a:rPr>
              <a:t> Октябрьского района. Он отправился туда без колебаний. И не прогадал. Как же: первый инженер на </a:t>
            </a:r>
            <a:r>
              <a:rPr lang="ru-RU" dirty="0" err="1">
                <a:latin typeface="Times New Roman" panose="02020603050405020304" pitchFamily="18" charset="0"/>
                <a:cs typeface="Times New Roman" panose="02020603050405020304" pitchFamily="18" charset="0"/>
              </a:rPr>
              <a:t>сплавучастке</a:t>
            </a:r>
            <a:r>
              <a:rPr lang="ru-RU" dirty="0">
                <a:latin typeface="Times New Roman" panose="02020603050405020304" pitchFamily="18" charset="0"/>
                <a:cs typeface="Times New Roman" panose="02020603050405020304" pitchFamily="18" charset="0"/>
              </a:rPr>
              <a:t>, серьёзная самостоятельная работа! Сложные технические расчёты, строительство запани в </a:t>
            </a:r>
            <a:r>
              <a:rPr lang="ru-RU" dirty="0" err="1">
                <a:latin typeface="Times New Roman" panose="02020603050405020304" pitchFamily="18" charset="0"/>
                <a:cs typeface="Times New Roman" panose="02020603050405020304" pitchFamily="18" charset="0"/>
              </a:rPr>
              <a:t>Бушихинской</a:t>
            </a:r>
            <a:r>
              <a:rPr lang="ru-RU" dirty="0">
                <a:latin typeface="Times New Roman" panose="02020603050405020304" pitchFamily="18" charset="0"/>
                <a:cs typeface="Times New Roman" panose="02020603050405020304" pitchFamily="18" charset="0"/>
              </a:rPr>
              <a:t> протоке и наплавных сооружений, освоение новой техники – водомётных катеров и финской сплоточной машины ВКФ-16. При нём в посёлке впервые появилось электрическое освещение, радио. </a:t>
            </a:r>
          </a:p>
          <a:p>
            <a:pPr fontAlgn="base"/>
            <a:r>
              <a:rPr lang="ru-RU" dirty="0">
                <a:latin typeface="Times New Roman" panose="02020603050405020304" pitchFamily="18" charset="0"/>
                <a:ea typeface="Times New Roman" pitchFamily="18" charset="0"/>
                <a:cs typeface="Times New Roman" panose="02020603050405020304" pitchFamily="18" charset="0"/>
              </a:rPr>
              <a:t>15 лет отработал в Октябрьском районе: </a:t>
            </a:r>
            <a:r>
              <a:rPr lang="ru-RU" dirty="0">
                <a:latin typeface="Times New Roman" panose="02020603050405020304" pitchFamily="18" charset="0"/>
                <a:cs typeface="Times New Roman" panose="02020603050405020304" pitchFamily="18" charset="0"/>
              </a:rPr>
              <a:t>техноруком </a:t>
            </a:r>
            <a:r>
              <a:rPr lang="ru-RU" dirty="0" err="1">
                <a:latin typeface="Times New Roman" panose="02020603050405020304" pitchFamily="18" charset="0"/>
                <a:cs typeface="Times New Roman" panose="02020603050405020304" pitchFamily="18" charset="0"/>
              </a:rPr>
              <a:t>Пальяновского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сплавучастка</a:t>
            </a:r>
            <a:r>
              <a:rPr lang="ru-RU" dirty="0">
                <a:latin typeface="Times New Roman" panose="02020603050405020304" pitchFamily="18" charset="0"/>
                <a:cs typeface="Times New Roman" panose="02020603050405020304" pitchFamily="18" charset="0"/>
              </a:rPr>
              <a:t>, главным инженером, директором Октябрьской </a:t>
            </a:r>
            <a:r>
              <a:rPr lang="ru-RU" dirty="0" err="1">
                <a:latin typeface="Times New Roman" panose="02020603050405020304" pitchFamily="18" charset="0"/>
                <a:cs typeface="Times New Roman" panose="02020603050405020304" pitchFamily="18" charset="0"/>
              </a:rPr>
              <a:t>сплавконторы</a:t>
            </a:r>
            <a:r>
              <a:rPr lang="ru-RU" dirty="0">
                <a:latin typeface="Times New Roman" panose="02020603050405020304" pitchFamily="18" charset="0"/>
                <a:cs typeface="Times New Roman" panose="02020603050405020304" pitchFamily="18" charset="0"/>
              </a:rPr>
              <a:t>, вторым секретарем Октябрьского райкома КПСС.</a:t>
            </a:r>
          </a:p>
          <a:p>
            <a:pPr fontAlgn="base"/>
            <a:endParaRPr lang="ru-RU" dirty="0">
              <a:latin typeface="Times New Roman" pitchFamily="18" charset="0"/>
              <a:ea typeface="Times New Roman" pitchFamily="18" charset="0"/>
              <a:cs typeface="Times New Roman" pitchFamily="18" charset="0"/>
            </a:endParaRPr>
          </a:p>
          <a:p>
            <a:pPr fontAlgn="base"/>
            <a:r>
              <a:rPr lang="ru-RU" dirty="0">
                <a:latin typeface="Times New Roman" pitchFamily="18" charset="0"/>
                <a:ea typeface="Times New Roman" pitchFamily="18" charset="0"/>
                <a:cs typeface="Times New Roman" pitchFamily="18" charset="0"/>
              </a:rPr>
              <a:t>В 1969 году окончил Московскую высшую партийную школу при ЦК  КПСС. В этом же году переведён на работу в Ханты – Мансийский, где 4 года проработал заведующим промышленно-транспортным отделом окружкома КПСС.</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460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6" y="-9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xmlns="" id="{E8B7F2A5-07A1-4AA0-859B-7DAFAF8A8A8C}"/>
              </a:ext>
            </a:extLst>
          </p:cNvPr>
          <p:cNvSpPr/>
          <p:nvPr/>
        </p:nvSpPr>
        <p:spPr>
          <a:xfrm>
            <a:off x="971600" y="476672"/>
            <a:ext cx="7848872" cy="5909310"/>
          </a:xfrm>
          <a:prstGeom prst="rect">
            <a:avLst/>
          </a:prstGeom>
        </p:spPr>
        <p:txBody>
          <a:bodyPr wrap="square">
            <a:spAutoFit/>
          </a:bodyPr>
          <a:lstStyle/>
          <a:p>
            <a:pPr lvl="0" eaLnBrk="0" fontAlgn="base" hangingPunct="0">
              <a:spcBef>
                <a:spcPct val="0"/>
              </a:spcBef>
              <a:spcAft>
                <a:spcPct val="0"/>
              </a:spcAft>
            </a:pPr>
            <a:endParaRPr lang="ru-RU" dirty="0">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ru-RU" dirty="0">
                <a:latin typeface="Times New Roman" pitchFamily="18" charset="0"/>
                <a:ea typeface="Times New Roman" pitchFamily="18" charset="0"/>
                <a:cs typeface="Times New Roman" pitchFamily="18" charset="0"/>
              </a:rPr>
              <a:t>Деятельный и энергичный, с опытом производственника и организатора был дважды за время работы в этой должности отмечен правительственными на­градами: в 1970 году - медалью «За доблестный труд. В ознаменование 100-летия со дня рождения В. И Ленина» и в 1973 году - орденом «Знак Почёта». </a:t>
            </a: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В 1973 году Мачехина Г.С. избирают председателем Сургутского горисполкома, а затем первым секретарем горкома КПСС. Герман Семёнович вспоминая этот период говорит, что был наиболее бурный и особый период в его жизни. Всё было впервые: -  речной порт, аэропорт, мост через р. Обь, первый поезд, создание базы стройиндустрии, ГРЭС, хлебозавод, молокозавод, мясокомбинат, пивзавод, асфальтовый, рыборазводный завод, карповое хозяйство. Предметом особой заботы было строительство жилья, школ, детских садов, объектов здравоохранения и культуры. </a:t>
            </a:r>
          </a:p>
          <a:p>
            <a:endParaRPr lang="ru-RU" dirty="0">
              <a:solidFill>
                <a:srgbClr val="FF0000"/>
              </a:solidFill>
              <a:latin typeface="Times New Roman" pitchFamily="18" charset="0"/>
              <a:cs typeface="Times New Roman" pitchFamily="18" charset="0"/>
            </a:endParaRPr>
          </a:p>
          <a:p>
            <a:r>
              <a:rPr lang="ru-RU" dirty="0">
                <a:latin typeface="Times New Roman" panose="02020603050405020304" pitchFamily="18" charset="0"/>
                <a:cs typeface="Times New Roman" panose="02020603050405020304" pitchFamily="18" charset="0"/>
              </a:rPr>
              <a:t>В 1978 году направляется на работу в Советский район, </a:t>
            </a:r>
            <a:r>
              <a:rPr lang="ru-RU" dirty="0" smtClean="0">
                <a:latin typeface="Times New Roman" panose="02020603050405020304" pitchFamily="18" charset="0"/>
                <a:cs typeface="Times New Roman" panose="02020603050405020304" pitchFamily="18" charset="0"/>
              </a:rPr>
              <a:t>где </a:t>
            </a:r>
            <a:r>
              <a:rPr lang="ru-RU" dirty="0">
                <a:latin typeface="Times New Roman" panose="02020603050405020304" pitchFamily="18" charset="0"/>
                <a:cs typeface="Times New Roman" panose="02020603050405020304" pitchFamily="18" charset="0"/>
              </a:rPr>
              <a:t>сменяет </a:t>
            </a:r>
            <a:r>
              <a:rPr lang="ru-RU" dirty="0" err="1">
                <a:latin typeface="Times New Roman" panose="02020603050405020304" pitchFamily="18" charset="0"/>
                <a:cs typeface="Times New Roman" panose="02020603050405020304" pitchFamily="18" charset="0"/>
              </a:rPr>
              <a:t>Вокуева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Нифонта</a:t>
            </a:r>
            <a:r>
              <a:rPr lang="ru-RU" dirty="0">
                <a:latin typeface="Times New Roman" panose="02020603050405020304" pitchFamily="18" charset="0"/>
                <a:cs typeface="Times New Roman" panose="02020603050405020304" pitchFamily="18" charset="0"/>
              </a:rPr>
              <a:t> Трофимовича на посту председателя исполнительного комитета район­ного Совета народных депутатов.</a:t>
            </a:r>
          </a:p>
          <a:p>
            <a:r>
              <a:rPr lang="ru-RU" dirty="0">
                <a:latin typeface="Times New Roman" panose="02020603050405020304" pitchFamily="18" charset="0"/>
                <a:cs typeface="Times New Roman" panose="02020603050405020304" pitchFamily="18" charset="0"/>
              </a:rPr>
              <a:t>За  5 лет работы в этой должности успел решить многие вопросы социаль­но-экономического развития района. </a:t>
            </a:r>
            <a:r>
              <a:rPr lang="ru-RU" dirty="0" smtClean="0">
                <a:latin typeface="Times New Roman" panose="02020603050405020304" pitchFamily="18" charset="0"/>
                <a:cs typeface="Times New Roman" panose="02020603050405020304" pitchFamily="18" charset="0"/>
              </a:rPr>
              <a:t>Возросли объемы ввода жилья и других объектов социально-культурного назначения. </a:t>
            </a:r>
            <a:endParaRPr lang="ru-RU"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265691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404664"/>
            <a:ext cx="7920880" cy="5632311"/>
          </a:xfrm>
          <a:prstGeom prst="rect">
            <a:avLst/>
          </a:prstGeom>
        </p:spPr>
        <p:txBody>
          <a:bodyPr wrap="square">
            <a:spAutoFit/>
          </a:bodyPr>
          <a:lstStyle/>
          <a:p>
            <a:endParaRPr lang="ru-RU" dirty="0">
              <a:solidFill>
                <a:srgbClr val="FF0000"/>
              </a:solidFill>
              <a:latin typeface="Times New Roman" panose="02020603050405020304" pitchFamily="18" charset="0"/>
              <a:cs typeface="Times New Roman" panose="02020603050405020304" pitchFamily="18" charset="0"/>
            </a:endParaRPr>
          </a:p>
          <a:p>
            <a:r>
              <a:rPr lang="ru-RU" dirty="0">
                <a:latin typeface="Times New Roman" pitchFamily="18" charset="0"/>
                <a:ea typeface="Times New Roman" pitchFamily="18" charset="0"/>
                <a:cs typeface="Times New Roman" pitchFamily="18" charset="0"/>
              </a:rPr>
              <a:t>В 1983 году получил назначение на должность заместителя начальника </a:t>
            </a:r>
            <a:r>
              <a:rPr lang="ru-RU" dirty="0" err="1">
                <a:latin typeface="Times New Roman" pitchFamily="18" charset="0"/>
                <a:ea typeface="Times New Roman" pitchFamily="18" charset="0"/>
                <a:cs typeface="Times New Roman" pitchFamily="18" charset="0"/>
              </a:rPr>
              <a:t>Главтюменнефтегаза</a:t>
            </a:r>
            <a:r>
              <a:rPr lang="ru-RU" dirty="0">
                <a:latin typeface="Times New Roman" pitchFamily="18" charset="0"/>
                <a:ea typeface="Times New Roman" pitchFamily="18" charset="0"/>
                <a:cs typeface="Times New Roman" pitchFamily="18" charset="0"/>
              </a:rPr>
              <a:t> - начальника управления рабочего снабжения и переехал на постоянное жительство в Тюмень. В 1984 году награждён медалью «За освоение недр и развитие нефтегазового комплекса Западной Сибири».</a:t>
            </a:r>
          </a:p>
          <a:p>
            <a:pPr lvl="0" eaLnBrk="0" fontAlgn="base" hangingPunct="0">
              <a:spcBef>
                <a:spcPct val="0"/>
              </a:spcBef>
              <a:spcAft>
                <a:spcPct val="0"/>
              </a:spcAft>
            </a:pPr>
            <a:r>
              <a:rPr lang="ru-RU" dirty="0">
                <a:latin typeface="Times New Roman" pitchFamily="18" charset="0"/>
                <a:ea typeface="Times New Roman" pitchFamily="18" charset="0"/>
                <a:cs typeface="Times New Roman" pitchFamily="18" charset="0"/>
              </a:rPr>
              <a:t>С 1986  по 1990 год работал заместителем начальника Главного управления торговли Тюменского облисполкома.</a:t>
            </a:r>
            <a:endParaRPr lang="ru-RU" dirty="0">
              <a:latin typeface="Times New Roman" pitchFamily="18" charset="0"/>
              <a:cs typeface="Times New Roman" pitchFamily="18" charset="0"/>
            </a:endParaRPr>
          </a:p>
          <a:p>
            <a:pPr lvl="0" indent="457200" eaLnBrk="0" fontAlgn="base" hangingPunct="0">
              <a:spcBef>
                <a:spcPct val="0"/>
              </a:spcBef>
              <a:spcAft>
                <a:spcPct val="0"/>
              </a:spcAft>
            </a:pPr>
            <a:endParaRPr lang="ru-RU" dirty="0">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ru-RU" dirty="0">
                <a:latin typeface="Times New Roman" pitchFamily="18" charset="0"/>
                <a:cs typeface="Times New Roman" pitchFamily="18" charset="0"/>
              </a:rPr>
              <a:t>Закончив свой трудовой путь, он стал активно заниматься проблемами ветеранов, </a:t>
            </a:r>
            <a:r>
              <a:rPr lang="ru-RU" dirty="0">
                <a:latin typeface="Times New Roman" pitchFamily="18" charset="0"/>
                <a:ea typeface="Times New Roman" pitchFamily="18" charset="0"/>
                <a:cs typeface="Times New Roman" pitchFamily="18" charset="0"/>
              </a:rPr>
              <a:t>обще­ственной деятельностью в областном Совете ветеранов, в Союзе создателей неф­тегазового комплекса Тюменской области, в фонде имени В.И. Муравленко, в землячестве «Югра». </a:t>
            </a:r>
          </a:p>
          <a:p>
            <a:pPr lvl="0" indent="457200" eaLnBrk="0" fontAlgn="base" hangingPunct="0">
              <a:spcBef>
                <a:spcPct val="0"/>
              </a:spcBef>
              <a:spcAft>
                <a:spcPct val="0"/>
              </a:spcAft>
            </a:pPr>
            <a:endParaRPr lang="ru-RU" dirty="0">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ru-RU" dirty="0">
                <a:latin typeface="Times New Roman" pitchFamily="18" charset="0"/>
                <a:ea typeface="Times New Roman" pitchFamily="18" charset="0"/>
                <a:cs typeface="Times New Roman" pitchFamily="18" charset="0"/>
              </a:rPr>
              <a:t>Награжден медалями: «За доблестный труд в Великой Отечественной войне 1941-1945 гг.», «50 лет Победы в Великой Отечественной войне 1941-1945 гг.», «Ветеран труда».</a:t>
            </a:r>
          </a:p>
          <a:p>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Вот </a:t>
            </a:r>
            <a:r>
              <a:rPr lang="ru-RU" dirty="0">
                <a:latin typeface="Times New Roman" panose="02020603050405020304" pitchFamily="18" charset="0"/>
                <a:cs typeface="Times New Roman" panose="02020603050405020304" pitchFamily="18" charset="0"/>
              </a:rPr>
              <a:t>такой интересный путь выковал себе потомственный кузнец из своих главных качеств: трудолюбия, добросовестности, заботы о людях и любви к своей Родине</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074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971600" y="2753638"/>
            <a:ext cx="79208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endParaRPr kumimoji="0" lang="ru-RU"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5122" name="Picture 2" descr="C:\Users\Конашук Татьяна\Desktop\Руководители к выставке\Мачехин\16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694" y="404664"/>
            <a:ext cx="5073757" cy="334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7" y="3998764"/>
            <a:ext cx="5184577" cy="800219"/>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Мачехин Г.С. с супругой Валентиной Владимировной</a:t>
            </a:r>
          </a:p>
          <a:p>
            <a:r>
              <a:rPr lang="ru-RU" sz="1600" dirty="0">
                <a:latin typeface="Times New Roman" panose="02020603050405020304" pitchFamily="18" charset="0"/>
                <a:cs typeface="Times New Roman" panose="02020603050405020304" pitchFamily="18" charset="0"/>
              </a:rPr>
              <a:t>г. Сургут. 1974 год.</a:t>
            </a:r>
          </a:p>
          <a:p>
            <a:r>
              <a:rPr lang="ru-RU" sz="1400" dirty="0">
                <a:latin typeface="Times New Roman" panose="02020603050405020304" pitchFamily="18" charset="0"/>
                <a:cs typeface="Times New Roman" panose="02020603050405020304" pitchFamily="18" charset="0"/>
              </a:rPr>
              <a:t>Фонд Фотодокументы. Опись 1. Дело 1661. </a:t>
            </a:r>
          </a:p>
        </p:txBody>
      </p:sp>
      <p:sp>
        <p:nvSpPr>
          <p:cNvPr id="5" name="Прямоугольник 4">
            <a:extLst>
              <a:ext uri="{FF2B5EF4-FFF2-40B4-BE49-F238E27FC236}">
                <a16:creationId xmlns:a16="http://schemas.microsoft.com/office/drawing/2014/main" xmlns="" id="{D5A2FAF7-73D2-4906-8A43-FA899C977C2F}"/>
              </a:ext>
            </a:extLst>
          </p:cNvPr>
          <p:cNvSpPr/>
          <p:nvPr/>
        </p:nvSpPr>
        <p:spPr>
          <a:xfrm>
            <a:off x="6228185" y="404664"/>
            <a:ext cx="2664296" cy="5909310"/>
          </a:xfrm>
          <a:prstGeom prst="rect">
            <a:avLst/>
          </a:prstGeom>
        </p:spPr>
        <p:txBody>
          <a:bodyPr wrap="square">
            <a:spAutoFit/>
          </a:bodyPr>
          <a:lstStyle/>
          <a:p>
            <a:pPr fontAlgn="base"/>
            <a:r>
              <a:rPr lang="ru-RU" dirty="0">
                <a:latin typeface="Times New Roman" pitchFamily="18" charset="0"/>
                <a:cs typeface="Times New Roman" pitchFamily="18" charset="0"/>
              </a:rPr>
              <a:t>Герман Семёнович хороший отец, дед и прадед. С Валентиной Владимировной они воспитали троих детей: Елену, Сергея, Нину. Все они окончили нефтегазовый университет. Леночка была золотой медалисткой в школе, ленинской стипендиаткой в вузе. У неё двое детей, сын и дочь тоже окончили нефтегазовый. Двое детей и у Сергея, и оба нефтяники. Двое у Нины, они пошли тем же путём. И дети детей тоже. </a:t>
            </a:r>
          </a:p>
        </p:txBody>
      </p:sp>
    </p:spTree>
    <p:extLst>
      <p:ext uri="{BB962C8B-B14F-4D97-AF65-F5344CB8AC3E}">
        <p14:creationId xmlns:p14="http://schemas.microsoft.com/office/powerpoint/2010/main" val="276364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Конашук Татьяна\Desktop\Руководители к выставке\Мачехин\фотоальбом 24 л. 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12" y="361030"/>
            <a:ext cx="4494042" cy="334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114976" y="3709030"/>
            <a:ext cx="3340617" cy="2739211"/>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Мачехин Г.С. открывает торжественное собрание посвященное вручению переходящего Красного знамени Совета Министров РСФСР и ВЦСПС Комсомольскому поселковому Совету народных депутатов.</a:t>
            </a:r>
          </a:p>
          <a:p>
            <a:r>
              <a:rPr lang="ru-RU" sz="1600" dirty="0">
                <a:latin typeface="Times New Roman" panose="02020603050405020304" pitchFamily="18" charset="0"/>
                <a:cs typeface="Times New Roman" panose="02020603050405020304" pitchFamily="18" charset="0"/>
              </a:rPr>
              <a:t>п. Советский. 1981 год.</a:t>
            </a:r>
          </a:p>
          <a:p>
            <a:r>
              <a:rPr lang="ru-RU" sz="1400" dirty="0">
                <a:latin typeface="Times New Roman" panose="02020603050405020304" pitchFamily="18" charset="0"/>
                <a:cs typeface="Times New Roman" panose="02020603050405020304" pitchFamily="18" charset="0"/>
              </a:rPr>
              <a:t>Фонд Фотодокументы. Опись 2. Дело 24. Лист 7.</a:t>
            </a:r>
          </a:p>
        </p:txBody>
      </p:sp>
      <p:pic>
        <p:nvPicPr>
          <p:cNvPr id="2051" name="Picture 3" descr="C:\Users\Конашук Татьяна\Desktop\Руководители к выставке\Мачехин\фотоальбом 24 л. 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5593" y="3212976"/>
            <a:ext cx="4466165" cy="3456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595735" y="752429"/>
            <a:ext cx="3341646" cy="2492990"/>
          </a:xfrm>
          <a:prstGeom prst="rect">
            <a:avLst/>
          </a:prstGeom>
        </p:spPr>
        <p:txBody>
          <a:bodyPr wrap="square">
            <a:spAutoFit/>
          </a:bodyPr>
          <a:lstStyle/>
          <a:p>
            <a:pPr algn="r"/>
            <a:r>
              <a:rPr lang="ru-RU" sz="1600" dirty="0">
                <a:latin typeface="Times New Roman" panose="02020603050405020304" pitchFamily="18" charset="0"/>
                <a:cs typeface="Times New Roman" panose="02020603050405020304" pitchFamily="18" charset="0"/>
              </a:rPr>
              <a:t>Мачехин Г.С. вручает знак «Победитель социалистического соревнования 1980 года» Лопатиной В.Я - председателю исполкома Комсомольского поселкового Совета народных депутатов.</a:t>
            </a:r>
          </a:p>
          <a:p>
            <a:pPr algn="r"/>
            <a:r>
              <a:rPr lang="ru-RU" sz="1600" dirty="0">
                <a:latin typeface="Times New Roman" panose="02020603050405020304" pitchFamily="18" charset="0"/>
                <a:cs typeface="Times New Roman" panose="02020603050405020304" pitchFamily="18" charset="0"/>
              </a:rPr>
              <a:t>п. Советский. 1981 год.</a:t>
            </a:r>
          </a:p>
          <a:p>
            <a:pPr algn="r"/>
            <a:r>
              <a:rPr lang="ru-RU" sz="1400" dirty="0">
                <a:latin typeface="Times New Roman" panose="02020603050405020304" pitchFamily="18" charset="0"/>
                <a:cs typeface="Times New Roman" panose="02020603050405020304" pitchFamily="18" charset="0"/>
              </a:rPr>
              <a:t>Фонд Фотодокументы. Опись 2. Дело 24. Лист 14.</a:t>
            </a:r>
          </a:p>
        </p:txBody>
      </p:sp>
    </p:spTree>
    <p:extLst>
      <p:ext uri="{BB962C8B-B14F-4D97-AF65-F5344CB8AC3E}">
        <p14:creationId xmlns:p14="http://schemas.microsoft.com/office/powerpoint/2010/main" val="2599189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Конашук Татьяна\Desktop\Руководители к выставке\Мачехин\99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799"/>
          <a:stretch/>
        </p:blipFill>
        <p:spPr bwMode="auto">
          <a:xfrm>
            <a:off x="1043608" y="352614"/>
            <a:ext cx="4744717" cy="3420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3826170"/>
            <a:ext cx="3168352" cy="2000548"/>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Чествование заслуженных людей.</a:t>
            </a:r>
          </a:p>
          <a:p>
            <a:r>
              <a:rPr lang="ru-RU" sz="1600" dirty="0">
                <a:latin typeface="Times New Roman" panose="02020603050405020304" pitchFamily="18" charset="0"/>
                <a:cs typeface="Times New Roman" panose="02020603050405020304" pitchFamily="18" charset="0"/>
              </a:rPr>
              <a:t>слева направо</a:t>
            </a:r>
          </a:p>
          <a:p>
            <a:r>
              <a:rPr lang="ru-RU" sz="1600" dirty="0">
                <a:latin typeface="Times New Roman" panose="02020603050405020304" pitchFamily="18" charset="0"/>
                <a:cs typeface="Times New Roman" panose="02020603050405020304" pitchFamily="18" charset="0"/>
              </a:rPr>
              <a:t>Мачехин Г.С., </a:t>
            </a:r>
            <a:r>
              <a:rPr lang="ru-RU" sz="1600" dirty="0" err="1">
                <a:latin typeface="Times New Roman" panose="02020603050405020304" pitchFamily="18" charset="0"/>
                <a:cs typeface="Times New Roman" panose="02020603050405020304" pitchFamily="18" charset="0"/>
              </a:rPr>
              <a:t>Расковалов</a:t>
            </a:r>
            <a:r>
              <a:rPr lang="ru-RU" sz="1600" dirty="0">
                <a:latin typeface="Times New Roman" panose="02020603050405020304" pitchFamily="18" charset="0"/>
                <a:cs typeface="Times New Roman" panose="02020603050405020304" pitchFamily="18" charset="0"/>
              </a:rPr>
              <a:t> А.Н. – глава муниципального образования Советский район</a:t>
            </a:r>
          </a:p>
          <a:p>
            <a:r>
              <a:rPr lang="ru-RU" sz="1600" dirty="0">
                <a:latin typeface="Times New Roman" panose="02020603050405020304" pitchFamily="18" charset="0"/>
                <a:cs typeface="Times New Roman" panose="02020603050405020304" pitchFamily="18" charset="0"/>
              </a:rPr>
              <a:t>п. Советский. 19.09.2003.</a:t>
            </a:r>
          </a:p>
          <a:p>
            <a:r>
              <a:rPr lang="ru-RU" sz="1400" dirty="0">
                <a:latin typeface="Times New Roman" panose="02020603050405020304" pitchFamily="18" charset="0"/>
                <a:cs typeface="Times New Roman" panose="02020603050405020304" pitchFamily="18" charset="0"/>
              </a:rPr>
              <a:t>Фонд Фотодокументы. Опись 1. Дело 990.</a:t>
            </a:r>
          </a:p>
        </p:txBody>
      </p:sp>
      <p:pic>
        <p:nvPicPr>
          <p:cNvPr id="5" name="Picture 3" descr="C:\Users\Конашук Татьяна\Desktop\Руководители к выставке\Мачехин\102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963" b="3565"/>
          <a:stretch/>
        </p:blipFill>
        <p:spPr bwMode="auto">
          <a:xfrm>
            <a:off x="4283968" y="3424727"/>
            <a:ext cx="4587612" cy="316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788325" y="352614"/>
            <a:ext cx="3159571" cy="2739211"/>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Торжественное мероприятие посвященное 35-летию Советского района.</a:t>
            </a:r>
          </a:p>
          <a:p>
            <a:endParaRPr lang="ru-RU" sz="1600" dirty="0">
              <a:latin typeface="Times New Roman" panose="02020603050405020304" pitchFamily="18" charset="0"/>
              <a:cs typeface="Times New Roman" panose="02020603050405020304" pitchFamily="18" charset="0"/>
            </a:endParaRPr>
          </a:p>
          <a:p>
            <a:pPr algn="r"/>
            <a:r>
              <a:rPr lang="ru-RU" sz="1600" dirty="0">
                <a:latin typeface="Times New Roman" panose="02020603050405020304" pitchFamily="18" charset="0"/>
                <a:cs typeface="Times New Roman" panose="02020603050405020304" pitchFamily="18" charset="0"/>
              </a:rPr>
              <a:t>На выставке работ художников.</a:t>
            </a:r>
          </a:p>
          <a:p>
            <a:pPr algn="r"/>
            <a:r>
              <a:rPr lang="ru-RU" sz="1600" dirty="0">
                <a:latin typeface="Times New Roman" panose="02020603050405020304" pitchFamily="18" charset="0"/>
                <a:cs typeface="Times New Roman" panose="02020603050405020304" pitchFamily="18" charset="0"/>
              </a:rPr>
              <a:t>слева направо</a:t>
            </a:r>
          </a:p>
          <a:p>
            <a:pPr algn="r"/>
            <a:r>
              <a:rPr lang="ru-RU" sz="1600" dirty="0">
                <a:latin typeface="Times New Roman" panose="02020603050405020304" pitchFamily="18" charset="0"/>
                <a:cs typeface="Times New Roman" panose="02020603050405020304" pitchFamily="18" charset="0"/>
              </a:rPr>
              <a:t>Савинов В.И. – врач-хирург, художник, Мачехин Г.С., </a:t>
            </a:r>
          </a:p>
          <a:p>
            <a:pPr algn="r"/>
            <a:r>
              <a:rPr lang="ru-RU" sz="1600" dirty="0">
                <a:latin typeface="Times New Roman" panose="02020603050405020304" pitchFamily="18" charset="0"/>
                <a:cs typeface="Times New Roman" panose="02020603050405020304" pitchFamily="18" charset="0"/>
              </a:rPr>
              <a:t>п. Советский. 20.09.2003.</a:t>
            </a:r>
          </a:p>
          <a:p>
            <a:pPr algn="r"/>
            <a:r>
              <a:rPr lang="ru-RU" sz="1400" dirty="0">
                <a:latin typeface="Times New Roman" panose="02020603050405020304" pitchFamily="18" charset="0"/>
                <a:cs typeface="Times New Roman" panose="02020603050405020304" pitchFamily="18" charset="0"/>
              </a:rPr>
              <a:t>Фонд Фотодокументы. Опись 1. Дело 1028.</a:t>
            </a:r>
          </a:p>
        </p:txBody>
      </p:sp>
    </p:spTree>
    <p:extLst>
      <p:ext uri="{BB962C8B-B14F-4D97-AF65-F5344CB8AC3E}">
        <p14:creationId xmlns:p14="http://schemas.microsoft.com/office/powerpoint/2010/main" val="3807320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Конашук Татьяна\Desktop\Руководители к выставке\Мачехин\д. 49 мачехины\ф.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115" y="404664"/>
            <a:ext cx="4430476" cy="295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Конашук Татьяна\Desktop\Руководители к выставке\Мачехин\д. 49 мачехины\ф.12.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95936" y="3356664"/>
            <a:ext cx="4879007" cy="3240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498591" y="332656"/>
            <a:ext cx="3429384" cy="1323439"/>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Регистрация золотого юбилея супругов Мачехиных:</a:t>
            </a:r>
          </a:p>
          <a:p>
            <a:r>
              <a:rPr lang="ru-RU" sz="1600" dirty="0">
                <a:latin typeface="Times New Roman" panose="02020603050405020304" pitchFamily="18" charset="0"/>
                <a:cs typeface="Times New Roman" panose="02020603050405020304" pitchFamily="18" charset="0"/>
              </a:rPr>
              <a:t>Валентины Владимировны и Германа Семеновича в отделе ЗАГС.</a:t>
            </a:r>
          </a:p>
          <a:p>
            <a:r>
              <a:rPr lang="ru-RU" sz="1600" dirty="0">
                <a:latin typeface="Times New Roman" panose="02020603050405020304" pitchFamily="18" charset="0"/>
                <a:cs typeface="Times New Roman" panose="02020603050405020304" pitchFamily="18" charset="0"/>
              </a:rPr>
              <a:t>п. Советский. 20.09.2008.  </a:t>
            </a:r>
          </a:p>
        </p:txBody>
      </p:sp>
      <p:sp>
        <p:nvSpPr>
          <p:cNvPr id="4" name="Прямоугольник 3"/>
          <p:cNvSpPr/>
          <p:nvPr/>
        </p:nvSpPr>
        <p:spPr>
          <a:xfrm>
            <a:off x="5508222" y="2833444"/>
            <a:ext cx="3366722" cy="523220"/>
          </a:xfrm>
          <a:prstGeom prst="rect">
            <a:avLst/>
          </a:prstGeom>
        </p:spPr>
        <p:txBody>
          <a:bodyPr wrap="square">
            <a:spAutoFit/>
          </a:bodyPr>
          <a:lstStyle/>
          <a:p>
            <a:pPr algn="r"/>
            <a:r>
              <a:rPr lang="ru-RU" sz="1400" dirty="0">
                <a:latin typeface="Times New Roman" panose="02020603050405020304" pitchFamily="18" charset="0"/>
                <a:cs typeface="Times New Roman" panose="02020603050405020304" pitchFamily="18" charset="0"/>
              </a:rPr>
              <a:t>Фонд Фотодокументы. Опись 2. Дело 49. Лист 5 об.</a:t>
            </a:r>
          </a:p>
        </p:txBody>
      </p:sp>
      <p:sp>
        <p:nvSpPr>
          <p:cNvPr id="5" name="Прямоугольник 4"/>
          <p:cNvSpPr/>
          <p:nvPr/>
        </p:nvSpPr>
        <p:spPr>
          <a:xfrm>
            <a:off x="1072290" y="3359504"/>
            <a:ext cx="2914016" cy="523220"/>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Фонд Фотодокументы. Опись 2. Дело 49. Лист 3.</a:t>
            </a:r>
            <a:endParaRPr lang="ru-RU"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882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xmlns="" id="{3020C940-0D2C-44F4-B31C-4577CF372798}"/>
              </a:ext>
            </a:extLst>
          </p:cNvPr>
          <p:cNvSpPr/>
          <p:nvPr/>
        </p:nvSpPr>
        <p:spPr>
          <a:xfrm>
            <a:off x="5089585" y="6093296"/>
            <a:ext cx="3386742" cy="307777"/>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Фонд № 2. Опись 1. Дело </a:t>
            </a:r>
            <a:r>
              <a:rPr lang="ru-RU" sz="1400" dirty="0" smtClean="0">
                <a:latin typeface="Times New Roman" panose="02020603050405020304" pitchFamily="18" charset="0"/>
                <a:cs typeface="Times New Roman" panose="02020603050405020304" pitchFamily="18" charset="0"/>
              </a:rPr>
              <a:t>637. </a:t>
            </a:r>
            <a:r>
              <a:rPr lang="ru-RU" sz="1400" dirty="0">
                <a:latin typeface="Times New Roman" panose="02020603050405020304" pitchFamily="18" charset="0"/>
                <a:cs typeface="Times New Roman" panose="02020603050405020304" pitchFamily="18" charset="0"/>
              </a:rPr>
              <a:t>Лист </a:t>
            </a:r>
            <a:r>
              <a:rPr lang="ru-RU" sz="1400" dirty="0" smtClean="0">
                <a:latin typeface="Times New Roman" panose="02020603050405020304" pitchFamily="18" charset="0"/>
                <a:cs typeface="Times New Roman" panose="02020603050405020304" pitchFamily="18" charset="0"/>
              </a:rPr>
              <a:t>19.</a:t>
            </a:r>
            <a:endParaRPr lang="ru-RU" sz="1400" dirty="0">
              <a:latin typeface="Times New Roman" panose="02020603050405020304" pitchFamily="18" charset="0"/>
              <a:cs typeface="Times New Roman" panose="02020603050405020304" pitchFamily="18" charset="0"/>
            </a:endParaRPr>
          </a:p>
        </p:txBody>
      </p:sp>
      <p:pic>
        <p:nvPicPr>
          <p:cNvPr id="1026" name="Picture 2" descr="C:\Users\Конашук Татьяна\Desktop\Руководители к выставке\Борин\Scan.jpg"/>
          <p:cNvPicPr>
            <a:picLocks noChangeAspect="1" noChangeArrowheads="1"/>
          </p:cNvPicPr>
          <p:nvPr/>
        </p:nvPicPr>
        <p:blipFill rotWithShape="1">
          <a:blip r:embed="rId3">
            <a:extLst>
              <a:ext uri="{28A0092B-C50C-407E-A947-70E740481C1C}">
                <a14:useLocalDpi xmlns:a14="http://schemas.microsoft.com/office/drawing/2010/main" val="0"/>
              </a:ext>
            </a:extLst>
          </a:blip>
          <a:srcRect l="50681" t="35627" r="19969" b="33858"/>
          <a:stretch/>
        </p:blipFill>
        <p:spPr bwMode="auto">
          <a:xfrm>
            <a:off x="1478310" y="1700808"/>
            <a:ext cx="294011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Конашук Татьяна\Desktop\Руководители к выставке\Борин\2.1.637.1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01"/>
          <a:stretch/>
        </p:blipFill>
        <p:spPr bwMode="auto">
          <a:xfrm>
            <a:off x="5089585" y="893408"/>
            <a:ext cx="3386742" cy="522000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115616" y="404664"/>
            <a:ext cx="3816424" cy="707886"/>
          </a:xfrm>
          <a:prstGeom prst="rect">
            <a:avLst/>
          </a:prstGeom>
        </p:spPr>
        <p:txBody>
          <a:bodyPr wrap="square">
            <a:spAutoFit/>
          </a:bodyPr>
          <a:lstStyle/>
          <a:p>
            <a:r>
              <a:rPr lang="ru-RU" sz="2000" b="1" dirty="0">
                <a:latin typeface="Segoe Script" pitchFamily="34" charset="0"/>
                <a:cs typeface="Times New Roman" pitchFamily="18" charset="0"/>
              </a:rPr>
              <a:t>Борин </a:t>
            </a:r>
          </a:p>
          <a:p>
            <a:r>
              <a:rPr lang="ru-RU" sz="2000" b="1" dirty="0">
                <a:latin typeface="Segoe Script" pitchFamily="34" charset="0"/>
                <a:cs typeface="Times New Roman" pitchFamily="18" charset="0"/>
              </a:rPr>
              <a:t>Геннадий Иванович</a:t>
            </a:r>
            <a:endParaRPr lang="ru-RU" sz="2000" b="1" dirty="0">
              <a:latin typeface="Segoe Script" pitchFamily="34" charset="0"/>
              <a:cs typeface="Times New Roman" pitchFamily="18" charset="0"/>
            </a:endParaRPr>
          </a:p>
        </p:txBody>
      </p:sp>
    </p:spTree>
    <p:extLst>
      <p:ext uri="{BB962C8B-B14F-4D97-AF65-F5344CB8AC3E}">
        <p14:creationId xmlns:p14="http://schemas.microsoft.com/office/powerpoint/2010/main" val="865888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xmlns="" id="{3020C940-0D2C-44F4-B31C-4577CF372798}"/>
              </a:ext>
            </a:extLst>
          </p:cNvPr>
          <p:cNvSpPr/>
          <p:nvPr/>
        </p:nvSpPr>
        <p:spPr>
          <a:xfrm>
            <a:off x="5023947" y="5557134"/>
            <a:ext cx="3386742" cy="307777"/>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Фонд № 2. Опись 1. Дело </a:t>
            </a:r>
            <a:r>
              <a:rPr lang="ru-RU" sz="1400" dirty="0" smtClean="0">
                <a:latin typeface="Times New Roman" panose="02020603050405020304" pitchFamily="18" charset="0"/>
                <a:cs typeface="Times New Roman" panose="02020603050405020304" pitchFamily="18" charset="0"/>
              </a:rPr>
              <a:t>618. </a:t>
            </a:r>
            <a:r>
              <a:rPr lang="ru-RU" sz="1400" dirty="0">
                <a:latin typeface="Times New Roman" panose="02020603050405020304" pitchFamily="18" charset="0"/>
                <a:cs typeface="Times New Roman" panose="02020603050405020304" pitchFamily="18" charset="0"/>
              </a:rPr>
              <a:t>Лист </a:t>
            </a:r>
            <a:r>
              <a:rPr lang="ru-RU" sz="1400" dirty="0" smtClean="0">
                <a:latin typeface="Times New Roman" panose="02020603050405020304" pitchFamily="18" charset="0"/>
                <a:cs typeface="Times New Roman" panose="02020603050405020304" pitchFamily="18" charset="0"/>
              </a:rPr>
              <a:t>7.</a:t>
            </a:r>
            <a:endParaRPr lang="ru-RU" sz="1400" dirty="0">
              <a:latin typeface="Times New Roman" panose="02020603050405020304" pitchFamily="18" charset="0"/>
              <a:cs typeface="Times New Roman" panose="02020603050405020304" pitchFamily="18" charset="0"/>
            </a:endParaRPr>
          </a:p>
        </p:txBody>
      </p:sp>
      <p:pic>
        <p:nvPicPr>
          <p:cNvPr id="6" name="Picture 2" descr="C:\Users\Конашук Татьяна\Desktop\Руководители к выставке\Борин\решение от 12.09.198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58" t="1865" r="8054" b="5172"/>
          <a:stretch/>
        </p:blipFill>
        <p:spPr bwMode="auto">
          <a:xfrm>
            <a:off x="1439189" y="1221043"/>
            <a:ext cx="3294785" cy="50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Конашук Татьяна\Desktop\Руководители к выставке\Борин\2.1.618.7.jpg">
            <a:extLst>
              <a:ext uri="{FF2B5EF4-FFF2-40B4-BE49-F238E27FC236}">
                <a16:creationId xmlns:a16="http://schemas.microsoft.com/office/drawing/2014/main" xmlns="" id="{7885B256-08DF-497D-A40E-7221E4DE1A9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3477" t="1120" r="4332" b="3326"/>
          <a:stretch/>
        </p:blipFill>
        <p:spPr bwMode="auto">
          <a:xfrm>
            <a:off x="5023947" y="409134"/>
            <a:ext cx="3514345" cy="514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439189" y="6261043"/>
            <a:ext cx="3186065" cy="307777"/>
          </a:xfrm>
          <a:prstGeom prst="rect">
            <a:avLst/>
          </a:prstGeom>
        </p:spPr>
        <p:txBody>
          <a:bodyPr wrap="none">
            <a:spAutoFit/>
          </a:bodyPr>
          <a:lstStyle/>
          <a:p>
            <a:r>
              <a:rPr lang="ru-RU" sz="1400" dirty="0">
                <a:latin typeface="Times New Roman" panose="02020603050405020304" pitchFamily="18" charset="0"/>
                <a:cs typeface="Times New Roman" panose="02020603050405020304" pitchFamily="18" charset="0"/>
              </a:rPr>
              <a:t>Фонд № 2. Опись 1. Дело 427. Лист 13.</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0077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404664"/>
            <a:ext cx="7924254" cy="369332"/>
          </a:xfrm>
          <a:prstGeom prst="rect">
            <a:avLst/>
          </a:prstGeom>
        </p:spPr>
        <p:txBody>
          <a:bodyPr wrap="square">
            <a:spAutoFit/>
          </a:bodyPr>
          <a:lstStyle/>
          <a:p>
            <a:endParaRPr lang="ru-RU" b="1" dirty="0">
              <a:latin typeface="Segoe Script" pitchFamily="34" charset="0"/>
              <a:cs typeface="Times New Roman" pitchFamily="18" charset="0"/>
            </a:endParaRPr>
          </a:p>
        </p:txBody>
      </p:sp>
      <p:sp>
        <p:nvSpPr>
          <p:cNvPr id="4" name="Прямоугольник 3"/>
          <p:cNvSpPr/>
          <p:nvPr/>
        </p:nvSpPr>
        <p:spPr>
          <a:xfrm>
            <a:off x="1290778" y="4950092"/>
            <a:ext cx="3714958" cy="369332"/>
          </a:xfrm>
          <a:prstGeom prst="rect">
            <a:avLst/>
          </a:prstGeom>
        </p:spPr>
        <p:txBody>
          <a:bodyPr wrap="square">
            <a:spAutoFit/>
          </a:bodyPr>
          <a:lstStyle/>
          <a:p>
            <a:endParaRPr lang="ru-RU" dirty="0"/>
          </a:p>
        </p:txBody>
      </p:sp>
      <p:sp>
        <p:nvSpPr>
          <p:cNvPr id="5" name="Прямоугольник 4"/>
          <p:cNvSpPr/>
          <p:nvPr/>
        </p:nvSpPr>
        <p:spPr>
          <a:xfrm>
            <a:off x="1302589" y="5943599"/>
            <a:ext cx="3186065" cy="307777"/>
          </a:xfrm>
          <a:prstGeom prst="rect">
            <a:avLst/>
          </a:prstGeom>
        </p:spPr>
        <p:txBody>
          <a:bodyPr wrap="none">
            <a:spAutoFit/>
          </a:bodyPr>
          <a:lstStyle/>
          <a:p>
            <a:r>
              <a:rPr lang="ru-RU" sz="1400" dirty="0">
                <a:latin typeface="Times New Roman" pitchFamily="18" charset="0"/>
                <a:cs typeface="Times New Roman" pitchFamily="18" charset="0"/>
              </a:rPr>
              <a:t>Фонд № 2. Опись 1. Дело 318. Лист 64.</a:t>
            </a:r>
          </a:p>
        </p:txBody>
      </p:sp>
      <p:pic>
        <p:nvPicPr>
          <p:cNvPr id="7170" name="Picture 2" descr="\\172.16.17.54\обмен\Сластникова\мое\default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72" b="4571"/>
          <a:stretch/>
        </p:blipFill>
        <p:spPr bwMode="auto">
          <a:xfrm>
            <a:off x="1187624" y="585744"/>
            <a:ext cx="3625509" cy="522183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813132" y="589330"/>
            <a:ext cx="4042835" cy="1754326"/>
          </a:xfrm>
          <a:prstGeom prst="rect">
            <a:avLst/>
          </a:prstGeom>
        </p:spPr>
        <p:txBody>
          <a:bodyPr wrap="square">
            <a:spAutoFit/>
          </a:bodyPr>
          <a:lstStyle/>
          <a:p>
            <a:r>
              <a:rPr lang="ru-RU" dirty="0">
                <a:latin typeface="Times New Roman" pitchFamily="18" charset="0"/>
                <a:cs typeface="Times New Roman" pitchFamily="18" charset="0"/>
              </a:rPr>
              <a:t>Решением Советского районного Совета народных депутатов от 28 ноября 1980 года </a:t>
            </a:r>
            <a:r>
              <a:rPr lang="ru-RU" dirty="0" err="1">
                <a:latin typeface="Times New Roman" pitchFamily="18" charset="0"/>
                <a:cs typeface="Times New Roman" pitchFamily="18" charset="0"/>
              </a:rPr>
              <a:t>Вокуеву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Нифонту</a:t>
            </a:r>
            <a:r>
              <a:rPr lang="ru-RU" dirty="0">
                <a:latin typeface="Times New Roman" pitchFamily="18" charset="0"/>
                <a:cs typeface="Times New Roman" pitchFamily="18" charset="0"/>
              </a:rPr>
              <a:t> Трофимовичу присвоено звание «Почётный гражданин Советского района».</a:t>
            </a:r>
          </a:p>
        </p:txBody>
      </p:sp>
    </p:spTree>
    <p:extLst>
      <p:ext uri="{BB962C8B-B14F-4D97-AF65-F5344CB8AC3E}">
        <p14:creationId xmlns:p14="http://schemas.microsoft.com/office/powerpoint/2010/main" val="3397261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30443" y="395079"/>
            <a:ext cx="7776864" cy="6186309"/>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Родился 09 декабря 1942 года в селе Ширяево Волжского района Куйбышевской области в крестьянской семье. </a:t>
            </a:r>
          </a:p>
          <a:p>
            <a:r>
              <a:rPr lang="ru-RU" dirty="0">
                <a:latin typeface="Times New Roman" panose="02020603050405020304" pitchFamily="18" charset="0"/>
                <a:cs typeface="Times New Roman" panose="02020603050405020304" pitchFamily="18" charset="0"/>
              </a:rPr>
              <a:t>В 1965 году окончил Куйбышевский инженерно-строительный институт им. А.И. Микояна по специальности инженер-строитель. </a:t>
            </a:r>
          </a:p>
          <a:p>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Свой </a:t>
            </a:r>
            <a:r>
              <a:rPr lang="ru-RU" dirty="0">
                <a:latin typeface="Times New Roman" panose="02020603050405020304" pitchFamily="18" charset="0"/>
                <a:cs typeface="Times New Roman" panose="02020603050405020304" pitchFamily="18" charset="0"/>
              </a:rPr>
              <a:t>трудовой путь начал в 1966 году мастером в Архан­гельском спецуправлении треста «</a:t>
            </a:r>
            <a:r>
              <a:rPr lang="ru-RU" dirty="0" err="1">
                <a:latin typeface="Times New Roman" panose="02020603050405020304" pitchFamily="18" charset="0"/>
                <a:cs typeface="Times New Roman" panose="02020603050405020304" pitchFamily="18" charset="0"/>
              </a:rPr>
              <a:t>Севзапстальконструкция</a:t>
            </a:r>
            <a:r>
              <a:rPr lang="ru-RU" dirty="0">
                <a:latin typeface="Times New Roman" panose="02020603050405020304" pitchFamily="18" charset="0"/>
                <a:cs typeface="Times New Roman" panose="02020603050405020304" pitchFamily="18" charset="0"/>
              </a:rPr>
              <a:t>». С 1967 по 1972 работал в г. Куйбышеве старшим инжене­ром, руководителем группы, главным специалистом </a:t>
            </a:r>
            <a:r>
              <a:rPr lang="ru-RU" dirty="0" err="1">
                <a:latin typeface="Times New Roman" panose="02020603050405020304" pitchFamily="18" charset="0"/>
                <a:cs typeface="Times New Roman" panose="02020603050405020304" pitchFamily="18" charset="0"/>
              </a:rPr>
              <a:t>Средневолжского</a:t>
            </a:r>
            <a:r>
              <a:rPr lang="ru-RU" dirty="0">
                <a:latin typeface="Times New Roman" panose="02020603050405020304" pitchFamily="18" charset="0"/>
                <a:cs typeface="Times New Roman" panose="02020603050405020304" pitchFamily="18" charset="0"/>
              </a:rPr>
              <a:t> филиала института </a:t>
            </a:r>
            <a:r>
              <a:rPr lang="ru-RU" dirty="0" err="1">
                <a:latin typeface="Times New Roman" panose="02020603050405020304" pitchFamily="18" charset="0"/>
                <a:cs typeface="Times New Roman" panose="02020603050405020304" pitchFamily="18" charset="0"/>
              </a:rPr>
              <a:t>Росгипрозем</a:t>
            </a:r>
            <a:r>
              <a:rPr lang="ru-RU" dirty="0">
                <a:latin typeface="Times New Roman" panose="02020603050405020304" pitchFamily="18" charset="0"/>
                <a:cs typeface="Times New Roman" panose="02020603050405020304" pitchFamily="18" charset="0"/>
              </a:rPr>
              <a:t>.  Во время работы в институте был секретарем комсомольской организации. В 1970 году закончил обучение на вечернем отделении в университете марксизма-ленинизма Куйбышевского горкома КПСС. В 1972 году вступил в ряды Коммунистической партии Советского Союза.</a:t>
            </a:r>
          </a:p>
          <a:p>
            <a:r>
              <a:rPr lang="ru-RU"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В октябре 1972 года переезжает в посёлок Советский и поступа­ет на работу в Советское строительно-монтажное управление треста «</a:t>
            </a:r>
            <a:r>
              <a:rPr lang="ru-RU" dirty="0" err="1">
                <a:latin typeface="Times New Roman" panose="02020603050405020304" pitchFamily="18" charset="0"/>
                <a:cs typeface="Times New Roman" panose="02020603050405020304" pitchFamily="18" charset="0"/>
              </a:rPr>
              <a:t>Тюменьлесстрой</a:t>
            </a:r>
            <a:r>
              <a:rPr lang="ru-RU" dirty="0">
                <a:latin typeface="Times New Roman" panose="02020603050405020304" pitchFamily="18" charset="0"/>
                <a:cs typeface="Times New Roman" panose="02020603050405020304" pitchFamily="18" charset="0"/>
              </a:rPr>
              <a:t>» на­чальником строительного участка, где непосредственно зани­мается строительством </a:t>
            </a:r>
            <a:r>
              <a:rPr lang="ru-RU" dirty="0" smtClean="0">
                <a:latin typeface="Times New Roman" panose="02020603050405020304" pitchFamily="18" charset="0"/>
                <a:cs typeface="Times New Roman" panose="02020603050405020304" pitchFamily="18" charset="0"/>
              </a:rPr>
              <a:t>важных </a:t>
            </a:r>
            <a:r>
              <a:rPr lang="ru-RU" dirty="0">
                <a:latin typeface="Times New Roman" panose="02020603050405020304" pitchFamily="18" charset="0"/>
                <a:cs typeface="Times New Roman" panose="02020603050405020304" pitchFamily="18" charset="0"/>
              </a:rPr>
              <a:t>для </a:t>
            </a:r>
            <a:r>
              <a:rPr lang="ru-RU" dirty="0" smtClean="0">
                <a:latin typeface="Times New Roman" panose="02020603050405020304" pitchFamily="18" charset="0"/>
                <a:cs typeface="Times New Roman" panose="02020603050405020304" pitchFamily="18" charset="0"/>
              </a:rPr>
              <a:t>поселка объектов. С </a:t>
            </a:r>
            <a:r>
              <a:rPr lang="ru-RU" dirty="0">
                <a:latin typeface="Times New Roman" panose="02020603050405020304" pitchFamily="18" charset="0"/>
                <a:cs typeface="Times New Roman" panose="02020603050405020304" pitchFamily="18" charset="0"/>
              </a:rPr>
              <a:t>1975 по 1978 годы  работает начальником Советской пере­движной механизированной колонны № 2</a:t>
            </a:r>
            <a:r>
              <a:rPr lang="ru-RU" i="1"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того же треста. Под его руководством завершилось строительство производствен­ных объектов Советского лесопильно-деревообрабатывающего комбината</a:t>
            </a:r>
            <a:r>
              <a:rPr lang="ru-RU" dirty="0">
                <a:latin typeface="Times New Roman" panose="02020603050405020304" pitchFamily="18" charset="0"/>
                <a:cs typeface="Times New Roman" panose="02020603050405020304" pitchFamily="18" charset="0"/>
              </a:rPr>
              <a:t>, таких как цех по производству древесно-стружечных плит на финском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6295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404664"/>
            <a:ext cx="7848872" cy="5909310"/>
          </a:xfrm>
          <a:prstGeom prst="rect">
            <a:avLst/>
          </a:prstGeom>
        </p:spPr>
        <p:txBody>
          <a:bodyPr wrap="square">
            <a:spAutoFit/>
          </a:bodyPr>
          <a:lstStyle/>
          <a:p>
            <a:r>
              <a:rPr lang="ru-RU" dirty="0" smtClean="0">
                <a:latin typeface="Times New Roman" panose="02020603050405020304" pitchFamily="18" charset="0"/>
                <a:cs typeface="Times New Roman" panose="02020603050405020304" pitchFamily="18" charset="0"/>
              </a:rPr>
              <a:t>оборудовании </a:t>
            </a:r>
            <a:r>
              <a:rPr lang="ru-RU" dirty="0">
                <a:latin typeface="Times New Roman" panose="02020603050405020304" pitchFamily="18" charset="0"/>
                <a:cs typeface="Times New Roman" panose="02020603050405020304" pitchFamily="18" charset="0"/>
              </a:rPr>
              <a:t>с годовой мощнос­тью 110 тысяч условных кубометров, котельная ДКВР, а так­же лесовозных дорог, жилья, объектов социально-культурного назначения. </a:t>
            </a:r>
            <a:endParaRPr lang="ru-RU" dirty="0" smtClean="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В феврале 1978 года Борин Г.И. возглавил Советское строительно-мон­тажное управление, где проработал более 5 лет, до избрания председателем исполнительного комитета район­ного Совета народных депутатов</a:t>
            </a:r>
            <a:r>
              <a:rPr lang="ru-RU" dirty="0" smtClean="0">
                <a:latin typeface="Times New Roman" panose="02020603050405020304" pitchFamily="18" charset="0"/>
                <a:cs typeface="Times New Roman" panose="02020603050405020304" pitchFamily="18" charset="0"/>
              </a:rPr>
              <a:t>. Эти </a:t>
            </a:r>
            <a:r>
              <a:rPr lang="ru-RU" dirty="0">
                <a:latin typeface="Times New Roman" panose="02020603050405020304" pitchFamily="18" charset="0"/>
                <a:cs typeface="Times New Roman" panose="02020603050405020304" pitchFamily="18" charset="0"/>
              </a:rPr>
              <a:t>5 лет можно назвать ударной пятилеткой для коллек­тива Советского СМУ и его </a:t>
            </a:r>
            <a:r>
              <a:rPr lang="ru-RU" dirty="0" smtClean="0">
                <a:latin typeface="Times New Roman" panose="02020603050405020304" pitchFamily="18" charset="0"/>
                <a:cs typeface="Times New Roman" panose="02020603050405020304" pitchFamily="18" charset="0"/>
              </a:rPr>
              <a:t>начальника. </a:t>
            </a:r>
            <a:r>
              <a:rPr lang="ru-RU" dirty="0" smtClean="0">
                <a:latin typeface="Times New Roman" panose="02020603050405020304" pitchFamily="18" charset="0"/>
                <a:cs typeface="Times New Roman" panose="02020603050405020304" pitchFamily="18" charset="0"/>
              </a:rPr>
              <a:t>Со </a:t>
            </a:r>
            <a:r>
              <a:rPr lang="ru-RU" dirty="0">
                <a:latin typeface="Times New Roman" panose="02020603050405020304" pitchFamily="18" charset="0"/>
                <a:cs typeface="Times New Roman" panose="02020603050405020304" pitchFamily="18" charset="0"/>
              </a:rPr>
              <a:t>временем Советское СМУ превратилось в крупный, высокомеханизированный форпост лесных строителей.  Советское СМУ  строит и возводит современные  кирпичные  многоэтажные  жилые дома, школы, больницы и другие объекты культурно-бытового назначения и уходит от строительства  деревянных малоэтажных зданий и сооружений, которые строились в самые первые годы в образующихся посёлках района.  Под руководством  Борина Г.И. коллектив Советского строительно-монтажного управления из года в год занимает призовые места во Всесоюзном социалистическом соревновании. </a:t>
            </a:r>
          </a:p>
          <a:p>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С </a:t>
            </a:r>
            <a:r>
              <a:rPr lang="ru-RU" dirty="0">
                <a:latin typeface="Times New Roman" panose="02020603050405020304" pitchFamily="18" charset="0"/>
                <a:cs typeface="Times New Roman" panose="02020603050405020304" pitchFamily="18" charset="0"/>
              </a:rPr>
              <a:t>12 сентября 1983 года до 06 сентября 1989 года Борин Геннадий Иванович был председателем испол­нительного комитета  Советского районного Совета народных депутатов.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6613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971600" y="404664"/>
            <a:ext cx="7920880" cy="6186309"/>
          </a:xfrm>
          <a:prstGeom prst="rect">
            <a:avLst/>
          </a:prstGeom>
        </p:spPr>
        <p:txBody>
          <a:bodyPr wrap="square">
            <a:spAutoFit/>
          </a:bodyPr>
          <a:lstStyle/>
          <a:p>
            <a:r>
              <a:rPr lang="ru-RU" dirty="0"/>
              <a:t> </a:t>
            </a:r>
            <a:r>
              <a:rPr lang="ru-RU" dirty="0" smtClean="0">
                <a:latin typeface="Times New Roman" panose="02020603050405020304" pitchFamily="18" charset="0"/>
                <a:cs typeface="Times New Roman" panose="02020603050405020304" pitchFamily="18" charset="0"/>
              </a:rPr>
              <a:t>Это </a:t>
            </a:r>
            <a:r>
              <a:rPr lang="ru-RU" dirty="0">
                <a:latin typeface="Times New Roman" panose="02020603050405020304" pitchFamily="18" charset="0"/>
                <a:cs typeface="Times New Roman" panose="02020603050405020304" pitchFamily="18" charset="0"/>
              </a:rPr>
              <a:t>были годы форсированного строительства газопро­водов, каждая нитка которого прокладывалась не только по территории района, но и по судьбам тысяч людей, которым были нужны теплые благоустроенные квартиры, детские сады, школы, предприятия торговли и бытового обслуживания. </a:t>
            </a:r>
          </a:p>
          <a:p>
            <a:r>
              <a:rPr lang="ru-RU" dirty="0" smtClean="0">
                <a:latin typeface="Times New Roman" panose="02020603050405020304" pitchFamily="18" charset="0"/>
                <a:cs typeface="Times New Roman" panose="02020603050405020304" pitchFamily="18" charset="0"/>
              </a:rPr>
              <a:t>Опыт </a:t>
            </a:r>
            <a:r>
              <a:rPr lang="ru-RU" dirty="0">
                <a:latin typeface="Times New Roman" panose="02020603050405020304" pitchFamily="18" charset="0"/>
                <a:cs typeface="Times New Roman" panose="02020603050405020304" pitchFamily="18" charset="0"/>
              </a:rPr>
              <a:t>Геннадия Ивановича, знание строительной отрасли сослужили добрую службу в решении проблемы обеспечения населения района объектами производственной и социально-бытовой инфраструктуры. </a:t>
            </a:r>
            <a:r>
              <a:rPr lang="ru-RU" dirty="0" smtClean="0">
                <a:latin typeface="Times New Roman" panose="02020603050405020304" pitchFamily="18" charset="0"/>
                <a:cs typeface="Times New Roman" panose="02020603050405020304" pitchFamily="18" charset="0"/>
              </a:rPr>
              <a:t>За </a:t>
            </a:r>
            <a:r>
              <a:rPr lang="ru-RU" dirty="0">
                <a:latin typeface="Times New Roman" panose="02020603050405020304" pitchFamily="18" charset="0"/>
                <a:cs typeface="Times New Roman" panose="02020603050405020304" pitchFamily="18" charset="0"/>
              </a:rPr>
              <a:t>этот период построены и введены в эксплуатацию два мебельных цеха, бетонная взлётно-посадочная полоса, две школы на 1176 мест каждая, больничный комплекс в посёлке Комсомольский, детские сады и другие  важные для района объекты. </a:t>
            </a:r>
          </a:p>
          <a:p>
            <a:r>
              <a:rPr lang="ru-RU" dirty="0"/>
              <a:t> </a:t>
            </a:r>
          </a:p>
          <a:p>
            <a:r>
              <a:rPr lang="ru-RU" dirty="0">
                <a:latin typeface="Times New Roman" panose="02020603050405020304" pitchFamily="18" charset="0"/>
                <a:cs typeface="Times New Roman" panose="02020603050405020304" pitchFamily="18" charset="0"/>
              </a:rPr>
              <a:t>С 1989 по 1992 год Борин Г. И.  назначается начальником  строительно-проектного объединения «</a:t>
            </a:r>
            <a:r>
              <a:rPr lang="ru-RU" dirty="0" err="1">
                <a:latin typeface="Times New Roman" panose="02020603050405020304" pitchFamily="18" charset="0"/>
                <a:cs typeface="Times New Roman" panose="02020603050405020304" pitchFamily="18" charset="0"/>
              </a:rPr>
              <a:t>Тюменьлесстрой</a:t>
            </a:r>
            <a:r>
              <a:rPr lang="ru-RU" dirty="0">
                <a:latin typeface="Times New Roman" panose="02020603050405020304" pitchFamily="18" charset="0"/>
                <a:cs typeface="Times New Roman" panose="02020603050405020304" pitchFamily="18" charset="0"/>
              </a:rPr>
              <a:t>». С 1992 года генеральный директор акционерного общества «</a:t>
            </a:r>
            <a:r>
              <a:rPr lang="ru-RU" dirty="0" err="1">
                <a:latin typeface="Times New Roman" panose="02020603050405020304" pitchFamily="18" charset="0"/>
                <a:cs typeface="Times New Roman" panose="02020603050405020304" pitchFamily="18" charset="0"/>
              </a:rPr>
              <a:t>Тюменьлесстрой</a:t>
            </a:r>
            <a:r>
              <a:rPr lang="ru-RU" dirty="0" smtClean="0">
                <a:latin typeface="Times New Roman" panose="02020603050405020304" pitchFamily="18" charset="0"/>
                <a:cs typeface="Times New Roman" panose="02020603050405020304" pitchFamily="18" charset="0"/>
              </a:rPr>
              <a:t>».</a:t>
            </a:r>
          </a:p>
          <a:p>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За </a:t>
            </a:r>
            <a:r>
              <a:rPr lang="ru-RU" dirty="0">
                <a:latin typeface="Times New Roman" panose="02020603050405020304" pitchFamily="18" charset="0"/>
                <a:cs typeface="Times New Roman" panose="02020603050405020304" pitchFamily="18" charset="0"/>
              </a:rPr>
              <a:t>заслуги в развитии лесной индустрии Г.И. Борин удостоен ордена Трудового Крас­ного Знамени (1982</a:t>
            </a:r>
            <a:r>
              <a:rPr lang="ru-RU" dirty="0" smtClean="0">
                <a:latin typeface="Times New Roman" panose="02020603050405020304" pitchFamily="18" charset="0"/>
                <a:cs typeface="Times New Roman" panose="02020603050405020304" pitchFamily="18" charset="0"/>
              </a:rPr>
              <a:t>). За </a:t>
            </a:r>
            <a:r>
              <a:rPr lang="ru-RU" dirty="0">
                <a:latin typeface="Times New Roman" panose="02020603050405020304" pitchFamily="18" charset="0"/>
                <a:cs typeface="Times New Roman" panose="02020603050405020304" pitchFamily="18" charset="0"/>
              </a:rPr>
              <a:t>организацию строительства объектов нефтегазового комплекса награждён медалью  «За освоение недр и развитие нефтегазового комплекса Западной Сибири» (1988).  За особый вклад в развитие строительного производства и за многолетний плодотворный труд в строительстве удостоен звания  «Заслуженный строитель Российс­кой Федерации» (1992</a:t>
            </a:r>
            <a:r>
              <a:rPr lang="ru-RU" dirty="0" smtClean="0">
                <a:latin typeface="Times New Roman" panose="02020603050405020304" pitchFamily="18" charset="0"/>
                <a:cs typeface="Times New Roman" panose="02020603050405020304" pitchFamily="18" charset="0"/>
              </a:rPr>
              <a:t>).</a:t>
            </a:r>
            <a:endParaRPr lang="ru-RU" dirty="0"/>
          </a:p>
        </p:txBody>
      </p:sp>
    </p:spTree>
    <p:extLst>
      <p:ext uri="{BB962C8B-B14F-4D97-AF65-F5344CB8AC3E}">
        <p14:creationId xmlns:p14="http://schemas.microsoft.com/office/powerpoint/2010/main" val="672193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4575629"/>
            <a:ext cx="7884876" cy="2031325"/>
          </a:xfrm>
          <a:prstGeom prst="rect">
            <a:avLst/>
          </a:prstGeom>
        </p:spPr>
        <p:txBody>
          <a:bodyPr wrap="square">
            <a:spAutoFit/>
          </a:bodyPr>
          <a:lstStyle/>
          <a:p>
            <a:r>
              <a:rPr lang="ru-RU" sz="1600" dirty="0">
                <a:latin typeface="Times New Roman" pitchFamily="18" charset="0"/>
                <a:cs typeface="Times New Roman" pitchFamily="18" charset="0"/>
              </a:rPr>
              <a:t>Президиум торжественного собрания, посвящённого вручению переходящего Красного Знамени окружкома КПСС, </a:t>
            </a:r>
            <a:r>
              <a:rPr lang="ru-RU" sz="1600" dirty="0" err="1">
                <a:latin typeface="Times New Roman" pitchFamily="18" charset="0"/>
                <a:cs typeface="Times New Roman" pitchFamily="18" charset="0"/>
              </a:rPr>
              <a:t>окрисполкома</a:t>
            </a:r>
            <a:r>
              <a:rPr lang="ru-RU" sz="1600" dirty="0">
                <a:latin typeface="Times New Roman" pitchFamily="18" charset="0"/>
                <a:cs typeface="Times New Roman" pitchFamily="18" charset="0"/>
              </a:rPr>
              <a:t>, окружкома ВЛКСМ Советскому району - победителю в социалистическом соревновании за первый квартал 1984 года.   </a:t>
            </a:r>
          </a:p>
          <a:p>
            <a:r>
              <a:rPr lang="ru-RU" sz="1600" dirty="0">
                <a:latin typeface="Times New Roman" pitchFamily="18" charset="0"/>
                <a:cs typeface="Times New Roman" pitchFamily="18" charset="0"/>
              </a:rPr>
              <a:t>Слева направо Н.Ф. Баженов - второй секретарь РК КПСС, С.В. </a:t>
            </a:r>
            <a:r>
              <a:rPr lang="ru-RU" sz="1600" dirty="0" err="1">
                <a:latin typeface="Times New Roman" pitchFamily="18" charset="0"/>
                <a:cs typeface="Times New Roman" pitchFamily="18" charset="0"/>
              </a:rPr>
              <a:t>Бабаджан</a:t>
            </a:r>
            <a:r>
              <a:rPr lang="ru-RU" sz="1600" dirty="0">
                <a:latin typeface="Times New Roman" pitchFamily="18" charset="0"/>
                <a:cs typeface="Times New Roman" pitchFamily="18" charset="0"/>
              </a:rPr>
              <a:t> С.В. - заместитель председателя </a:t>
            </a:r>
            <a:r>
              <a:rPr lang="ru-RU" sz="1600" dirty="0" err="1">
                <a:latin typeface="Times New Roman" pitchFamily="18" charset="0"/>
                <a:cs typeface="Times New Roman" pitchFamily="18" charset="0"/>
              </a:rPr>
              <a:t>окрисполкома</a:t>
            </a:r>
            <a:r>
              <a:rPr lang="ru-RU" sz="1600" dirty="0">
                <a:latin typeface="Times New Roman" pitchFamily="18" charset="0"/>
                <a:cs typeface="Times New Roman" pitchFamily="18" charset="0"/>
              </a:rPr>
              <a:t>, Г.И. Борин - председатель райисполкома, Л.Д. Поляков - секретарь РК КПСС, Е.В. </a:t>
            </a:r>
            <a:r>
              <a:rPr lang="ru-RU" sz="1600" dirty="0" err="1">
                <a:latin typeface="Times New Roman" pitchFamily="18" charset="0"/>
                <a:cs typeface="Times New Roman" pitchFamily="18" charset="0"/>
              </a:rPr>
              <a:t>Попадинец</a:t>
            </a:r>
            <a:r>
              <a:rPr lang="ru-RU" sz="1600" dirty="0">
                <a:latin typeface="Times New Roman" pitchFamily="18" charset="0"/>
                <a:cs typeface="Times New Roman" pitchFamily="18" charset="0"/>
              </a:rPr>
              <a:t> - зам. председателя райисполкома.</a:t>
            </a:r>
          </a:p>
          <a:p>
            <a:r>
              <a:rPr lang="ru-RU" sz="1600" dirty="0">
                <a:latin typeface="Times New Roman" pitchFamily="18" charset="0"/>
                <a:cs typeface="Times New Roman" pitchFamily="18" charset="0"/>
              </a:rPr>
              <a:t>п. Советский. 28.04.1984.</a:t>
            </a:r>
          </a:p>
          <a:p>
            <a:r>
              <a:rPr lang="ru-RU" sz="1400" dirty="0">
                <a:latin typeface="Times New Roman" pitchFamily="18" charset="0"/>
                <a:cs typeface="Times New Roman" pitchFamily="18" charset="0"/>
              </a:rPr>
              <a:t>Фонд  фотодокументы. Опись 1. Дело 69.</a:t>
            </a:r>
          </a:p>
        </p:txBody>
      </p:sp>
      <p:pic>
        <p:nvPicPr>
          <p:cNvPr id="1026" name="Picture 2" descr="C:\Users\Конашук Татьяна\Desktop\Руководители к выставке\Борин\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303114"/>
            <a:ext cx="5840104" cy="42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588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57871" y="4437112"/>
            <a:ext cx="7848865" cy="2031325"/>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Участники митинга в честь открытия памятника В.И. Ленину.</a:t>
            </a:r>
          </a:p>
          <a:p>
            <a:r>
              <a:rPr lang="ru-RU" sz="1600" dirty="0">
                <a:latin typeface="Times New Roman" panose="02020603050405020304" pitchFamily="18" charset="0"/>
                <a:cs typeface="Times New Roman" panose="02020603050405020304" pitchFamily="18" charset="0"/>
              </a:rPr>
              <a:t>слева направо (первый ряд): В.М. Конев - секретарь РК КПСС, Г.И. Борин - председатель исполкома, Г.И. Зеленцов - второй секретарь РК КПСС, Н.В. Попов бригадир комсомольско-молодежной бригады Комсомольского леспромхоза, делегат 27 съезда КПСС, дважды </a:t>
            </a:r>
            <a:r>
              <a:rPr lang="ru-RU" sz="1600" dirty="0" smtClean="0">
                <a:latin typeface="Times New Roman" panose="02020603050405020304" pitchFamily="18" charset="0"/>
                <a:cs typeface="Times New Roman" panose="02020603050405020304" pitchFamily="18" charset="0"/>
              </a:rPr>
              <a:t>Герой Социалистического Труда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Порубова</a:t>
            </a:r>
            <a:r>
              <a:rPr lang="ru-RU" sz="1600" dirty="0">
                <a:latin typeface="Times New Roman" panose="02020603050405020304" pitchFamily="18" charset="0"/>
                <a:cs typeface="Times New Roman" panose="02020603050405020304" pitchFamily="18" charset="0"/>
              </a:rPr>
              <a:t> Оля - учащаяся Советской средней школы № 2., В.С. Рябков - первый секретарь РК ВЛКСМ.</a:t>
            </a:r>
          </a:p>
          <a:p>
            <a:r>
              <a:rPr lang="ru-RU" sz="1600" dirty="0">
                <a:latin typeface="Times New Roman" panose="02020603050405020304" pitchFamily="18" charset="0"/>
                <a:cs typeface="Times New Roman" panose="02020603050405020304" pitchFamily="18" charset="0"/>
              </a:rPr>
              <a:t>п. Советский. 22.04.1986.</a:t>
            </a:r>
          </a:p>
          <a:p>
            <a:r>
              <a:rPr lang="ru-RU" sz="1400" dirty="0">
                <a:latin typeface="Times New Roman" panose="02020603050405020304" pitchFamily="18" charset="0"/>
                <a:cs typeface="Times New Roman" panose="02020603050405020304" pitchFamily="18" charset="0"/>
              </a:rPr>
              <a:t>Фонд Фотодокументы. Опись 1. Дело 131.</a:t>
            </a:r>
          </a:p>
        </p:txBody>
      </p:sp>
      <p:pic>
        <p:nvPicPr>
          <p:cNvPr id="2050" name="Picture 2" descr="C:\Users\Конашук Татьяна\Desktop\Руководители к выставке\Борин\1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260648"/>
            <a:ext cx="6592719" cy="40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441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Users\Конашук Татьяна\Desktop\Руководители к выставке\д. 48 открытие загса 12.06.1988\л. 1 об.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9980" t="4820" r="8839" b="23626"/>
          <a:stretch/>
        </p:blipFill>
        <p:spPr bwMode="auto">
          <a:xfrm>
            <a:off x="1043611" y="332656"/>
            <a:ext cx="4581211" cy="34200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Конашук Татьяна\Desktop\Руководители к выставке\д. 48 открытие загса 12.06.1988\л. 3 об.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0375" t="9018" r="11294" b="17719"/>
          <a:stretch/>
        </p:blipFill>
        <p:spPr bwMode="auto">
          <a:xfrm>
            <a:off x="4466724" y="3219211"/>
            <a:ext cx="4487144" cy="3420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624822" y="332656"/>
            <a:ext cx="3339666" cy="2739211"/>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Открытие нового помещения отдела записи актов гражданского состояния.</a:t>
            </a:r>
          </a:p>
          <a:p>
            <a:pPr algn="r"/>
            <a:endParaRPr lang="ru-RU" sz="1600" dirty="0">
              <a:latin typeface="Times New Roman" panose="02020603050405020304" pitchFamily="18" charset="0"/>
              <a:cs typeface="Times New Roman" panose="02020603050405020304" pitchFamily="18" charset="0"/>
            </a:endParaRPr>
          </a:p>
          <a:p>
            <a:pPr algn="r"/>
            <a:r>
              <a:rPr lang="ru-RU" sz="1600" dirty="0">
                <a:latin typeface="Times New Roman" panose="02020603050405020304" pitchFamily="18" charset="0"/>
                <a:cs typeface="Times New Roman" panose="02020603050405020304" pitchFamily="18" charset="0"/>
              </a:rPr>
              <a:t>Право разрезать почетную ленту доверено  Зеленцову Г.Н. – первому секретарю райкома КПСС и </a:t>
            </a:r>
          </a:p>
          <a:p>
            <a:pPr algn="r"/>
            <a:r>
              <a:rPr lang="ru-RU" sz="1600" dirty="0">
                <a:latin typeface="Times New Roman" panose="02020603050405020304" pitchFamily="18" charset="0"/>
                <a:cs typeface="Times New Roman" panose="02020603050405020304" pitchFamily="18" charset="0"/>
              </a:rPr>
              <a:t>Борину Г.И. </a:t>
            </a:r>
          </a:p>
          <a:p>
            <a:pPr algn="r"/>
            <a:r>
              <a:rPr lang="ru-RU" sz="1600" dirty="0">
                <a:latin typeface="Times New Roman" panose="02020603050405020304" pitchFamily="18" charset="0"/>
                <a:cs typeface="Times New Roman" panose="02020603050405020304" pitchFamily="18" charset="0"/>
              </a:rPr>
              <a:t>п. Советский. 12.06.1988.</a:t>
            </a:r>
          </a:p>
          <a:p>
            <a:pPr algn="r"/>
            <a:r>
              <a:rPr lang="ru-RU" sz="1400" dirty="0">
                <a:latin typeface="Times New Roman" panose="02020603050405020304" pitchFamily="18" charset="0"/>
                <a:cs typeface="Times New Roman" panose="02020603050405020304" pitchFamily="18" charset="0"/>
              </a:rPr>
              <a:t>Фонд Фотодокументы. Опись 2. Дело 48. Лист 3 об.</a:t>
            </a:r>
          </a:p>
        </p:txBody>
      </p:sp>
      <p:sp>
        <p:nvSpPr>
          <p:cNvPr id="4" name="Прямоугольник 3"/>
          <p:cNvSpPr/>
          <p:nvPr/>
        </p:nvSpPr>
        <p:spPr>
          <a:xfrm>
            <a:off x="1043611" y="3758915"/>
            <a:ext cx="3240361" cy="1754326"/>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Выступление Борина Г.И. - председателя исполкома Советского районного Совета народных депутатов</a:t>
            </a:r>
          </a:p>
          <a:p>
            <a:r>
              <a:rPr lang="ru-RU" sz="1600" dirty="0">
                <a:latin typeface="Times New Roman" panose="02020603050405020304" pitchFamily="18" charset="0"/>
                <a:cs typeface="Times New Roman" panose="02020603050405020304" pitchFamily="18" charset="0"/>
              </a:rPr>
              <a:t>п. Советский. 12.06.1988.</a:t>
            </a:r>
          </a:p>
          <a:p>
            <a:r>
              <a:rPr lang="ru-RU" sz="1400" dirty="0">
                <a:latin typeface="Times New Roman" panose="02020603050405020304" pitchFamily="18" charset="0"/>
                <a:cs typeface="Times New Roman" panose="02020603050405020304" pitchFamily="18" charset="0"/>
              </a:rPr>
              <a:t>Фонд Фотодокументы. Опись 2. Дело 48. Лист 1 об.</a:t>
            </a:r>
          </a:p>
        </p:txBody>
      </p:sp>
    </p:spTree>
    <p:extLst>
      <p:ext uri="{BB962C8B-B14F-4D97-AF65-F5344CB8AC3E}">
        <p14:creationId xmlns:p14="http://schemas.microsoft.com/office/powerpoint/2010/main" val="1307080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Конашук Татьяна\Desktop\Руководители к выставке\д. 29\л. 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49" t="10764" r="11226" b="16532"/>
          <a:stretch/>
        </p:blipFill>
        <p:spPr bwMode="auto">
          <a:xfrm>
            <a:off x="1043611" y="392099"/>
            <a:ext cx="6109839" cy="4284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43610" y="4676099"/>
            <a:ext cx="6109839" cy="1446550"/>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Торжественные мероприятия посвященные 30-летию со дня образования Советского района. Во время выступления Борин Г.И.</a:t>
            </a:r>
          </a:p>
          <a:p>
            <a:r>
              <a:rPr lang="ru-RU" dirty="0">
                <a:latin typeface="Times New Roman" panose="02020603050405020304" pitchFamily="18" charset="0"/>
                <a:cs typeface="Times New Roman" panose="02020603050405020304" pitchFamily="18" charset="0"/>
              </a:rPr>
              <a:t>п. Советский. 12.06.1999.</a:t>
            </a:r>
          </a:p>
          <a:p>
            <a:r>
              <a:rPr lang="ru-RU" sz="1400" dirty="0">
                <a:latin typeface="Times New Roman" panose="02020603050405020304" pitchFamily="18" charset="0"/>
                <a:cs typeface="Times New Roman" panose="02020603050405020304" pitchFamily="18" charset="0"/>
              </a:rPr>
              <a:t>Фонд Фотодокументы. Опись 2. Дело 29. Лист 4.</a:t>
            </a:r>
          </a:p>
        </p:txBody>
      </p:sp>
    </p:spTree>
    <p:extLst>
      <p:ext uri="{BB962C8B-B14F-4D97-AF65-F5344CB8AC3E}">
        <p14:creationId xmlns:p14="http://schemas.microsoft.com/office/powerpoint/2010/main" val="3837029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Конашук Татьяна\Desktop\Руководители к выставке\Борин\9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5151" y="332656"/>
            <a:ext cx="4377421" cy="3204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Конашук Татьяна\Desktop\Руководители к выставке\Борин\9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3501008"/>
            <a:ext cx="4377840" cy="3132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422573" y="334512"/>
            <a:ext cx="3505402" cy="3108543"/>
          </a:xfrm>
          <a:prstGeom prst="rect">
            <a:avLst/>
          </a:prstGeom>
        </p:spPr>
        <p:txBody>
          <a:bodyPr wrap="square">
            <a:spAutoFit/>
          </a:bodyPr>
          <a:lstStyle/>
          <a:p>
            <a:r>
              <a:rPr lang="ru-RU" dirty="0">
                <a:latin typeface="Times New Roman" pitchFamily="18" charset="0"/>
                <a:cs typeface="Times New Roman" pitchFamily="18" charset="0"/>
              </a:rPr>
              <a:t>Торжественные мероприятия посвященные 35-летию со дня образования Советского района.</a:t>
            </a:r>
          </a:p>
          <a:p>
            <a:pPr algn="r"/>
            <a:endParaRPr lang="ru-RU" sz="1600" dirty="0">
              <a:latin typeface="Times New Roman" pitchFamily="18" charset="0"/>
              <a:cs typeface="Times New Roman" pitchFamily="18" charset="0"/>
            </a:endParaRPr>
          </a:p>
          <a:p>
            <a:pPr algn="r"/>
            <a:r>
              <a:rPr lang="ru-RU" sz="1600" dirty="0">
                <a:latin typeface="Times New Roman" pitchFamily="18" charset="0"/>
                <a:cs typeface="Times New Roman" pitchFamily="18" charset="0"/>
              </a:rPr>
              <a:t>Во время выступления.</a:t>
            </a:r>
          </a:p>
          <a:p>
            <a:pPr algn="r"/>
            <a:r>
              <a:rPr lang="ru-RU" sz="1600" dirty="0">
                <a:latin typeface="Times New Roman" pitchFamily="18" charset="0"/>
                <a:cs typeface="Times New Roman" pitchFamily="18" charset="0"/>
              </a:rPr>
              <a:t>слева направо</a:t>
            </a:r>
          </a:p>
          <a:p>
            <a:pPr algn="r"/>
            <a:r>
              <a:rPr lang="ru-RU" sz="1600" dirty="0" err="1">
                <a:latin typeface="Times New Roman" pitchFamily="18" charset="0"/>
                <a:cs typeface="Times New Roman" pitchFamily="18" charset="0"/>
              </a:rPr>
              <a:t>Расковалов</a:t>
            </a:r>
            <a:r>
              <a:rPr lang="ru-RU" sz="1600" dirty="0">
                <a:latin typeface="Times New Roman" pitchFamily="18" charset="0"/>
                <a:cs typeface="Times New Roman" pitchFamily="18" charset="0"/>
              </a:rPr>
              <a:t> А.Н. – глава муниципального образования Советский район, Зеленцов Г.Н., Борин Г.И., Мачехин Г.С. </a:t>
            </a:r>
          </a:p>
          <a:p>
            <a:pPr algn="r"/>
            <a:r>
              <a:rPr lang="ru-RU" sz="1600" dirty="0">
                <a:latin typeface="Times New Roman" pitchFamily="18" charset="0"/>
                <a:cs typeface="Times New Roman" pitchFamily="18" charset="0"/>
              </a:rPr>
              <a:t>п. Советский. 19.09.2003.</a:t>
            </a:r>
          </a:p>
          <a:p>
            <a:pPr algn="r"/>
            <a:r>
              <a:rPr lang="ru-RU" sz="1400" dirty="0">
                <a:latin typeface="Times New Roman" pitchFamily="18" charset="0"/>
                <a:cs typeface="Times New Roman" pitchFamily="18" charset="0"/>
              </a:rPr>
              <a:t>Фонд Фотодокументы. Опись 1. Дело 994.</a:t>
            </a:r>
          </a:p>
        </p:txBody>
      </p:sp>
      <p:sp>
        <p:nvSpPr>
          <p:cNvPr id="4" name="Прямоугольник 3"/>
          <p:cNvSpPr/>
          <p:nvPr/>
        </p:nvSpPr>
        <p:spPr>
          <a:xfrm>
            <a:off x="1045150" y="3640733"/>
            <a:ext cx="3454842" cy="1785104"/>
          </a:xfrm>
          <a:prstGeom prst="rect">
            <a:avLst/>
          </a:prstGeom>
        </p:spPr>
        <p:txBody>
          <a:bodyPr wrap="square">
            <a:spAutoFit/>
          </a:bodyPr>
          <a:lstStyle/>
          <a:p>
            <a:r>
              <a:rPr lang="ru-RU" sz="1600" dirty="0">
                <a:latin typeface="Times New Roman" pitchFamily="18" charset="0"/>
                <a:cs typeface="Times New Roman" pitchFamily="18" charset="0"/>
              </a:rPr>
              <a:t>Чествование заслуженных людей.</a:t>
            </a:r>
          </a:p>
          <a:p>
            <a:r>
              <a:rPr lang="ru-RU" sz="1600" dirty="0">
                <a:latin typeface="Times New Roman" pitchFamily="18" charset="0"/>
                <a:cs typeface="Times New Roman" pitchFamily="18" charset="0"/>
              </a:rPr>
              <a:t>слева направо</a:t>
            </a:r>
          </a:p>
          <a:p>
            <a:r>
              <a:rPr lang="ru-RU" sz="1600" dirty="0" err="1">
                <a:latin typeface="Times New Roman" pitchFamily="18" charset="0"/>
                <a:cs typeface="Times New Roman" pitchFamily="18" charset="0"/>
              </a:rPr>
              <a:t>Расковалов</a:t>
            </a:r>
            <a:r>
              <a:rPr lang="ru-RU" sz="1600" dirty="0">
                <a:latin typeface="Times New Roman" pitchFamily="18" charset="0"/>
                <a:cs typeface="Times New Roman" pitchFamily="18" charset="0"/>
              </a:rPr>
              <a:t> А.Н. – глава муниципального образования Советский район, Борин Г.И.</a:t>
            </a:r>
          </a:p>
          <a:p>
            <a:r>
              <a:rPr lang="ru-RU" sz="1600" dirty="0">
                <a:latin typeface="Times New Roman" pitchFamily="18" charset="0"/>
                <a:cs typeface="Times New Roman" pitchFamily="18" charset="0"/>
              </a:rPr>
              <a:t>п. Советский. 19.09.2003.</a:t>
            </a:r>
          </a:p>
          <a:p>
            <a:r>
              <a:rPr lang="ru-RU" sz="1400" dirty="0">
                <a:latin typeface="Times New Roman" pitchFamily="18" charset="0"/>
                <a:cs typeface="Times New Roman" pitchFamily="18" charset="0"/>
              </a:rPr>
              <a:t>Фонд Фотодокументы. Опись 1. Дело 991.</a:t>
            </a:r>
          </a:p>
        </p:txBody>
      </p:sp>
    </p:spTree>
    <p:extLst>
      <p:ext uri="{BB962C8B-B14F-4D97-AF65-F5344CB8AC3E}">
        <p14:creationId xmlns:p14="http://schemas.microsoft.com/office/powerpoint/2010/main" val="433825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Конашук Татьяна\Desktop\Руководители к выставке\Борин\10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8700" y="3573016"/>
            <a:ext cx="4385624" cy="288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Конашук Татьяна\Desktop\Руководители к выставке\Борин\10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548680"/>
            <a:ext cx="3723506" cy="273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772447" y="404664"/>
            <a:ext cx="4183586" cy="3108543"/>
          </a:xfrm>
          <a:prstGeom prst="rect">
            <a:avLst/>
          </a:prstGeom>
        </p:spPr>
        <p:txBody>
          <a:bodyPr wrap="square">
            <a:spAutoFit/>
          </a:bodyPr>
          <a:lstStyle/>
          <a:p>
            <a:r>
              <a:rPr lang="ru-RU" dirty="0">
                <a:latin typeface="Times New Roman" pitchFamily="18" charset="0"/>
                <a:cs typeface="Times New Roman" pitchFamily="18" charset="0"/>
              </a:rPr>
              <a:t>Торжественные мероприятия посвященные 35-летию со дня образования Советского района.</a:t>
            </a:r>
          </a:p>
          <a:p>
            <a:pPr algn="r"/>
            <a:endParaRPr lang="ru-RU" sz="1600" dirty="0">
              <a:latin typeface="Times New Roman" pitchFamily="18" charset="0"/>
              <a:cs typeface="Times New Roman" pitchFamily="18" charset="0"/>
            </a:endParaRPr>
          </a:p>
          <a:p>
            <a:pPr algn="r"/>
            <a:r>
              <a:rPr lang="ru-RU" sz="1600" dirty="0">
                <a:latin typeface="Times New Roman" pitchFamily="18" charset="0"/>
                <a:cs typeface="Times New Roman" pitchFamily="18" charset="0"/>
              </a:rPr>
              <a:t>Во время выступления.</a:t>
            </a:r>
          </a:p>
          <a:p>
            <a:pPr algn="r"/>
            <a:r>
              <a:rPr lang="ru-RU" sz="1600" dirty="0">
                <a:latin typeface="Times New Roman" pitchFamily="18" charset="0"/>
                <a:cs typeface="Times New Roman" pitchFamily="18" charset="0"/>
              </a:rPr>
              <a:t>слева направо</a:t>
            </a:r>
          </a:p>
          <a:p>
            <a:pPr algn="r"/>
            <a:r>
              <a:rPr lang="ru-RU" sz="1600" dirty="0">
                <a:latin typeface="Times New Roman" pitchFamily="18" charset="0"/>
                <a:cs typeface="Times New Roman" pitchFamily="18" charset="0"/>
              </a:rPr>
              <a:t>Борин Г.И., Любушкин Ю.С. – атаман казачьей станицы, </a:t>
            </a:r>
            <a:r>
              <a:rPr lang="ru-RU" sz="1600" dirty="0" err="1">
                <a:latin typeface="Times New Roman" pitchFamily="18" charset="0"/>
                <a:cs typeface="Times New Roman" pitchFamily="18" charset="0"/>
              </a:rPr>
              <a:t>Расковалов</a:t>
            </a:r>
            <a:r>
              <a:rPr lang="ru-RU" sz="1600" dirty="0">
                <a:latin typeface="Times New Roman" pitchFamily="18" charset="0"/>
                <a:cs typeface="Times New Roman" pitchFamily="18" charset="0"/>
              </a:rPr>
              <a:t> А.Н. – глава муниципального образования Советский район </a:t>
            </a:r>
          </a:p>
          <a:p>
            <a:pPr algn="r"/>
            <a:r>
              <a:rPr lang="ru-RU" sz="1600" dirty="0">
                <a:latin typeface="Times New Roman" pitchFamily="18" charset="0"/>
                <a:cs typeface="Times New Roman" pitchFamily="18" charset="0"/>
              </a:rPr>
              <a:t>п. Советский. 20.09.2003.</a:t>
            </a:r>
          </a:p>
          <a:p>
            <a:pPr algn="r"/>
            <a:r>
              <a:rPr lang="ru-RU" sz="1400" dirty="0">
                <a:latin typeface="Times New Roman" pitchFamily="18" charset="0"/>
                <a:cs typeface="Times New Roman" pitchFamily="18" charset="0"/>
              </a:rPr>
              <a:t>Фонд Фотодокументы. Опись 1. Дело 1034.</a:t>
            </a:r>
          </a:p>
        </p:txBody>
      </p:sp>
      <p:sp>
        <p:nvSpPr>
          <p:cNvPr id="4" name="Прямоугольник 3"/>
          <p:cNvSpPr/>
          <p:nvPr/>
        </p:nvSpPr>
        <p:spPr>
          <a:xfrm>
            <a:off x="1068033" y="3289467"/>
            <a:ext cx="3310667" cy="2246769"/>
          </a:xfrm>
          <a:prstGeom prst="rect">
            <a:avLst/>
          </a:prstGeom>
        </p:spPr>
        <p:txBody>
          <a:bodyPr wrap="square">
            <a:spAutoFit/>
          </a:bodyPr>
          <a:lstStyle/>
          <a:p>
            <a:r>
              <a:rPr lang="ru-RU" sz="1600" dirty="0">
                <a:latin typeface="Times New Roman" pitchFamily="18" charset="0"/>
                <a:cs typeface="Times New Roman" pitchFamily="18" charset="0"/>
              </a:rPr>
              <a:t>Вручение знака «Почетный гражданин Советского района».</a:t>
            </a:r>
          </a:p>
          <a:p>
            <a:r>
              <a:rPr lang="ru-RU" sz="1600" dirty="0">
                <a:latin typeface="Times New Roman" pitchFamily="18" charset="0"/>
                <a:cs typeface="Times New Roman" pitchFamily="18" charset="0"/>
              </a:rPr>
              <a:t>слева направо</a:t>
            </a:r>
          </a:p>
          <a:p>
            <a:r>
              <a:rPr lang="ru-RU" sz="1600" dirty="0">
                <a:latin typeface="Times New Roman" pitchFamily="18" charset="0"/>
                <a:cs typeface="Times New Roman" pitchFamily="18" charset="0"/>
              </a:rPr>
              <a:t>Борин Г.И., </a:t>
            </a:r>
            <a:r>
              <a:rPr lang="ru-RU" sz="1600" dirty="0" err="1">
                <a:latin typeface="Times New Roman" pitchFamily="18" charset="0"/>
                <a:cs typeface="Times New Roman" pitchFamily="18" charset="0"/>
              </a:rPr>
              <a:t>Расковалов</a:t>
            </a:r>
            <a:r>
              <a:rPr lang="ru-RU" sz="1600" dirty="0">
                <a:latin typeface="Times New Roman" pitchFamily="18" charset="0"/>
                <a:cs typeface="Times New Roman" pitchFamily="18" charset="0"/>
              </a:rPr>
              <a:t> А.Н. – глава муниципального образования Советский район. </a:t>
            </a:r>
          </a:p>
          <a:p>
            <a:r>
              <a:rPr lang="ru-RU" sz="1600" dirty="0">
                <a:latin typeface="Times New Roman" pitchFamily="18" charset="0"/>
                <a:cs typeface="Times New Roman" pitchFamily="18" charset="0"/>
              </a:rPr>
              <a:t>п. Советский. 20.09.2003.</a:t>
            </a:r>
          </a:p>
          <a:p>
            <a:r>
              <a:rPr lang="ru-RU" sz="1400" dirty="0">
                <a:latin typeface="Times New Roman" pitchFamily="18" charset="0"/>
                <a:cs typeface="Times New Roman" pitchFamily="18" charset="0"/>
              </a:rPr>
              <a:t>Фонд Фотодокументы. Опись 1. Дело 1032.</a:t>
            </a:r>
          </a:p>
        </p:txBody>
      </p:sp>
    </p:spTree>
    <p:extLst>
      <p:ext uri="{BB962C8B-B14F-4D97-AF65-F5344CB8AC3E}">
        <p14:creationId xmlns:p14="http://schemas.microsoft.com/office/powerpoint/2010/main" val="1406346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Конашук Татьяна\Desktop\Руководители к выставке\3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96" t="3817" r="2181" b="5516"/>
          <a:stretch/>
        </p:blipFill>
        <p:spPr bwMode="auto">
          <a:xfrm>
            <a:off x="1403648" y="270276"/>
            <a:ext cx="6918385" cy="483079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65400" y="5092581"/>
            <a:ext cx="7848872" cy="1538883"/>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Встреча руководителей Советского района разных лет в день празднования 20-летия со дня образования Советского района.</a:t>
            </a:r>
          </a:p>
          <a:p>
            <a:r>
              <a:rPr lang="ru-RU" sz="1600" dirty="0">
                <a:latin typeface="Times New Roman" panose="02020603050405020304" pitchFamily="18" charset="0"/>
                <a:cs typeface="Times New Roman" panose="02020603050405020304" pitchFamily="18" charset="0"/>
              </a:rPr>
              <a:t>слева направо</a:t>
            </a:r>
          </a:p>
          <a:p>
            <a:r>
              <a:rPr lang="ru-RU" sz="1600" dirty="0">
                <a:latin typeface="Times New Roman" panose="02020603050405020304" pitchFamily="18" charset="0"/>
                <a:cs typeface="Times New Roman" panose="02020603050405020304" pitchFamily="18" charset="0"/>
              </a:rPr>
              <a:t>шестой </a:t>
            </a:r>
            <a:r>
              <a:rPr lang="ru-RU" sz="1600" dirty="0" err="1">
                <a:latin typeface="Times New Roman" panose="02020603050405020304" pitchFamily="18" charset="0"/>
                <a:cs typeface="Times New Roman" panose="02020603050405020304" pitchFamily="18" charset="0"/>
              </a:rPr>
              <a:t>Хмарук</a:t>
            </a:r>
            <a:r>
              <a:rPr lang="ru-RU" sz="1600" dirty="0">
                <a:latin typeface="Times New Roman" panose="02020603050405020304" pitchFamily="18" charset="0"/>
                <a:cs typeface="Times New Roman" panose="02020603050405020304" pitchFamily="18" charset="0"/>
              </a:rPr>
              <a:t> И.Н., Борин Г.И., </a:t>
            </a:r>
            <a:r>
              <a:rPr lang="ru-RU" sz="1600" dirty="0" err="1">
                <a:latin typeface="Times New Roman" panose="02020603050405020304" pitchFamily="18" charset="0"/>
                <a:cs typeface="Times New Roman" panose="02020603050405020304" pitchFamily="18" charset="0"/>
              </a:rPr>
              <a:t>Вокуев</a:t>
            </a:r>
            <a:r>
              <a:rPr lang="ru-RU" sz="1600" dirty="0">
                <a:latin typeface="Times New Roman" panose="02020603050405020304" pitchFamily="18" charset="0"/>
                <a:cs typeface="Times New Roman" panose="02020603050405020304" pitchFamily="18" charset="0"/>
              </a:rPr>
              <a:t> Н.Т., Мачехин Г.С. </a:t>
            </a:r>
          </a:p>
          <a:p>
            <a:r>
              <a:rPr lang="ru-RU" sz="1600" dirty="0">
                <a:latin typeface="Times New Roman" panose="02020603050405020304" pitchFamily="18" charset="0"/>
                <a:cs typeface="Times New Roman" panose="02020603050405020304" pitchFamily="18" charset="0"/>
              </a:rPr>
              <a:t>г. Советский. 12.06.1988.</a:t>
            </a:r>
          </a:p>
          <a:p>
            <a:r>
              <a:rPr lang="ru-RU" sz="1400" dirty="0">
                <a:latin typeface="Times New Roman" panose="02020603050405020304" pitchFamily="18" charset="0"/>
                <a:cs typeface="Times New Roman" panose="02020603050405020304" pitchFamily="18" charset="0"/>
              </a:rPr>
              <a:t>Фонд Фотодокументы. Опись 1. Лист 301.</a:t>
            </a:r>
          </a:p>
        </p:txBody>
      </p:sp>
    </p:spTree>
    <p:extLst>
      <p:ext uri="{BB962C8B-B14F-4D97-AF65-F5344CB8AC3E}">
        <p14:creationId xmlns:p14="http://schemas.microsoft.com/office/powerpoint/2010/main" val="2667974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404664"/>
            <a:ext cx="7924254" cy="5355312"/>
          </a:xfrm>
          <a:prstGeom prst="rect">
            <a:avLst/>
          </a:prstGeom>
        </p:spPr>
        <p:txBody>
          <a:bodyPr wrap="square">
            <a:spAutoFit/>
          </a:bodyPr>
          <a:lstStyle/>
          <a:p>
            <a:endParaRPr lang="ru-RU" dirty="0">
              <a:latin typeface="Times New Roman" pitchFamily="18" charset="0"/>
              <a:cs typeface="Times New Roman" pitchFamily="18" charset="0"/>
            </a:endParaRPr>
          </a:p>
          <a:p>
            <a:r>
              <a:rPr lang="ru-RU" dirty="0" err="1">
                <a:latin typeface="Times New Roman" pitchFamily="18" charset="0"/>
                <a:cs typeface="Times New Roman" pitchFamily="18" charset="0"/>
              </a:rPr>
              <a:t>Вокуев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Нифонт</a:t>
            </a:r>
            <a:r>
              <a:rPr lang="ru-RU" dirty="0">
                <a:latin typeface="Times New Roman" pitchFamily="18" charset="0"/>
                <a:cs typeface="Times New Roman" pitchFamily="18" charset="0"/>
              </a:rPr>
              <a:t> Трофимович родился 01 января1923 года в селе </a:t>
            </a:r>
            <a:r>
              <a:rPr lang="ru-RU" dirty="0" err="1">
                <a:latin typeface="Times New Roman" pitchFamily="18" charset="0"/>
                <a:cs typeface="Times New Roman" pitchFamily="18" charset="0"/>
              </a:rPr>
              <a:t>Саранпауль</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Берёзовского</a:t>
            </a:r>
            <a:r>
              <a:rPr lang="ru-RU" dirty="0">
                <a:latin typeface="Times New Roman" pitchFamily="18" charset="0"/>
                <a:cs typeface="Times New Roman" pitchFamily="18" charset="0"/>
              </a:rPr>
              <a:t> района Тюменской области. Рос в большой  семье, три сестры и два старших брата. Отец – Трофим Филиппович – летом занимался рыболовством, зимой пушным промыслом. Мать – Феодосия Ивановна – вела домашнее хозяйство. Старший брат Николай с 17 лет – бригадир оленеводов. За сохранение оленьего поголовья Николай награжден орденом «Знак почета» и трудовыми медалями. Средний брат Иван работал в Полярно-Уральской экспедиции лодочником-ямщиком. Старшая и средняя сестры – Татьяна и Мария – молодыми завели семьи и трудились каждая в своем хозяйстве. А Мария, кроме этого, много лет проработала в оленеводческих бригадах на </a:t>
            </a:r>
            <a:r>
              <a:rPr lang="ru-RU" dirty="0" err="1">
                <a:latin typeface="Times New Roman" pitchFamily="18" charset="0"/>
                <a:cs typeface="Times New Roman" pitchFamily="18" charset="0"/>
              </a:rPr>
              <a:t>каслании</a:t>
            </a:r>
            <a:r>
              <a:rPr lang="ru-RU" dirty="0">
                <a:latin typeface="Times New Roman" pitchFamily="18" charset="0"/>
                <a:cs typeface="Times New Roman" pitchFamily="18" charset="0"/>
              </a:rPr>
              <a:t>. Младшенькая сестра Клава, работала экономистом в </a:t>
            </a:r>
            <a:r>
              <a:rPr lang="ru-RU" dirty="0" err="1">
                <a:latin typeface="Times New Roman" pitchFamily="18" charset="0"/>
                <a:cs typeface="Times New Roman" pitchFamily="18" charset="0"/>
              </a:rPr>
              <a:t>Саранпаульском</a:t>
            </a:r>
            <a:r>
              <a:rPr lang="ru-RU" dirty="0">
                <a:latin typeface="Times New Roman" pitchFamily="18" charset="0"/>
                <a:cs typeface="Times New Roman" pitchFamily="18" charset="0"/>
              </a:rPr>
              <a:t> колхозе, а после слияния колхоза и совхоза – главным бухгалтером. </a:t>
            </a:r>
            <a:r>
              <a:rPr lang="ru-RU" dirty="0" err="1">
                <a:latin typeface="Times New Roman" pitchFamily="18" charset="0"/>
                <a:cs typeface="Times New Roman" pitchFamily="18" charset="0"/>
              </a:rPr>
              <a:t>Нифонт</a:t>
            </a:r>
            <a:r>
              <a:rPr lang="ru-RU" dirty="0">
                <a:latin typeface="Times New Roman" pitchFamily="18" charset="0"/>
                <a:cs typeface="Times New Roman" pitchFamily="18" charset="0"/>
              </a:rPr>
              <a:t> Трофимович владел свободно языком коми и манси.</a:t>
            </a: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В 1936 году закончив семилетку, подал заявление в Ленинградский институт народов Севера им. Жданова и был зачислен на его подготовительное отделение. Но после раздумий уехал в Салехард и поступил в </a:t>
            </a:r>
            <a:r>
              <a:rPr lang="ru-RU" dirty="0" err="1">
                <a:latin typeface="Times New Roman" pitchFamily="18" charset="0"/>
                <a:cs typeface="Times New Roman" pitchFamily="18" charset="0"/>
              </a:rPr>
              <a:t>Салехардское</a:t>
            </a:r>
            <a:r>
              <a:rPr lang="ru-RU" dirty="0">
                <a:latin typeface="Times New Roman" pitchFamily="18" charset="0"/>
                <a:cs typeface="Times New Roman" pitchFamily="18" charset="0"/>
              </a:rPr>
              <a:t> педагогическое училище. </a:t>
            </a:r>
          </a:p>
        </p:txBody>
      </p:sp>
    </p:spTree>
    <p:extLst>
      <p:ext uri="{BB962C8B-B14F-4D97-AF65-F5344CB8AC3E}">
        <p14:creationId xmlns:p14="http://schemas.microsoft.com/office/powerpoint/2010/main" val="33573928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Конашук Татьяна\Desktop\Руководители к выставке\9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283719"/>
            <a:ext cx="6336616"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4869160"/>
            <a:ext cx="7848872" cy="1785104"/>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Во время церемонии награждения на торжественном мероприятии посвященном 35-летию со дня образования Советского района.</a:t>
            </a:r>
          </a:p>
          <a:p>
            <a:r>
              <a:rPr lang="ru-RU" sz="1600" dirty="0">
                <a:latin typeface="Times New Roman" panose="02020603050405020304" pitchFamily="18" charset="0"/>
                <a:cs typeface="Times New Roman" panose="02020603050405020304" pitchFamily="18" charset="0"/>
              </a:rPr>
              <a:t>слева направо</a:t>
            </a:r>
          </a:p>
          <a:p>
            <a:r>
              <a:rPr lang="ru-RU" sz="1600" dirty="0" err="1">
                <a:latin typeface="Times New Roman" panose="02020603050405020304" pitchFamily="18" charset="0"/>
                <a:cs typeface="Times New Roman" panose="02020603050405020304" pitchFamily="18" charset="0"/>
              </a:rPr>
              <a:t>Расковалов</a:t>
            </a:r>
            <a:r>
              <a:rPr lang="ru-RU" sz="1600" dirty="0">
                <a:latin typeface="Times New Roman" panose="02020603050405020304" pitchFamily="18" charset="0"/>
                <a:cs typeface="Times New Roman" panose="02020603050405020304" pitchFamily="18" charset="0"/>
              </a:rPr>
              <a:t> А.Н. - глава муниципального образования Советский район, Зеленцов Г.Н., Борин Г.И., Мачехин Г.С. </a:t>
            </a:r>
          </a:p>
          <a:p>
            <a:r>
              <a:rPr lang="ru-RU" sz="1600" dirty="0">
                <a:latin typeface="Times New Roman" panose="02020603050405020304" pitchFamily="18" charset="0"/>
                <a:cs typeface="Times New Roman" panose="02020603050405020304" pitchFamily="18" charset="0"/>
              </a:rPr>
              <a:t>г. Советский. 19.09.2003.</a:t>
            </a:r>
          </a:p>
          <a:p>
            <a:r>
              <a:rPr lang="ru-RU" sz="1400" dirty="0">
                <a:latin typeface="Times New Roman" panose="02020603050405020304" pitchFamily="18" charset="0"/>
                <a:cs typeface="Times New Roman" panose="02020603050405020304" pitchFamily="18" charset="0"/>
              </a:rPr>
              <a:t>Фонд Фотодокументы. Опись 1. Лист 993.</a:t>
            </a:r>
          </a:p>
        </p:txBody>
      </p:sp>
    </p:spTree>
    <p:extLst>
      <p:ext uri="{BB962C8B-B14F-4D97-AF65-F5344CB8AC3E}">
        <p14:creationId xmlns:p14="http://schemas.microsoft.com/office/powerpoint/2010/main" val="1487167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404664"/>
            <a:ext cx="7848872" cy="5909310"/>
          </a:xfrm>
          <a:prstGeom prst="rect">
            <a:avLst/>
          </a:prstGeom>
        </p:spPr>
        <p:txBody>
          <a:bodyPr wrap="square">
            <a:spAutoFit/>
          </a:bodyPr>
          <a:lstStyle/>
          <a:p>
            <a:pPr lvl="0" algn="ctr"/>
            <a:endParaRPr lang="ru-RU" dirty="0">
              <a:solidFill>
                <a:srgbClr val="FF0000"/>
              </a:solidFill>
              <a:latin typeface="Times New Roman" panose="02020603050405020304" pitchFamily="18" charset="0"/>
              <a:cs typeface="Times New Roman" panose="02020603050405020304" pitchFamily="18" charset="0"/>
            </a:endParaRPr>
          </a:p>
          <a:p>
            <a:pPr lvl="0" algn="ctr"/>
            <a:r>
              <a:rPr lang="ru-RU" b="1" dirty="0">
                <a:latin typeface="Segoe Script" panose="030B0504020000000003" pitchFamily="66" charset="0"/>
                <a:cs typeface="Times New Roman" panose="02020603050405020304" pitchFamily="18" charset="0"/>
              </a:rPr>
              <a:t>Эти Имена, их славная судьба и достижения </a:t>
            </a:r>
          </a:p>
          <a:p>
            <a:pPr lvl="0" algn="ctr"/>
            <a:r>
              <a:rPr lang="ru-RU" b="1" dirty="0">
                <a:latin typeface="Segoe Script" panose="030B0504020000000003" pitchFamily="66" charset="0"/>
                <a:cs typeface="Times New Roman" panose="02020603050405020304" pitchFamily="18" charset="0"/>
              </a:rPr>
              <a:t>навсегда вписаны в летопись нашего района.</a:t>
            </a:r>
          </a:p>
          <a:p>
            <a:pPr lvl="0" algn="ctr"/>
            <a:endParaRPr lang="ru-RU" i="1" dirty="0">
              <a:solidFill>
                <a:srgbClr val="FF0000"/>
              </a:solidFill>
              <a:latin typeface="Times New Roman" panose="02020603050405020304" pitchFamily="18" charset="0"/>
              <a:cs typeface="Times New Roman" panose="02020603050405020304" pitchFamily="18" charset="0"/>
            </a:endParaRPr>
          </a:p>
          <a:p>
            <a:pPr lvl="0" algn="ctr"/>
            <a:endParaRPr lang="ru-RU" i="1" dirty="0">
              <a:latin typeface="Times New Roman" panose="02020603050405020304" pitchFamily="18" charset="0"/>
              <a:cs typeface="Times New Roman" pitchFamily="18" charset="0"/>
            </a:endParaRPr>
          </a:p>
          <a:p>
            <a:pPr lvl="0" algn="ctr"/>
            <a:endParaRPr lang="ru-RU" i="1" dirty="0">
              <a:latin typeface="Times New Roman" panose="02020603050405020304" pitchFamily="18" charset="0"/>
              <a:cs typeface="Times New Roman" pitchFamily="18" charset="0"/>
            </a:endParaRPr>
          </a:p>
          <a:p>
            <a:pPr lvl="0" algn="ctr"/>
            <a:endParaRPr lang="ru-RU" i="1" dirty="0">
              <a:latin typeface="Times New Roman" panose="02020603050405020304" pitchFamily="18" charset="0"/>
              <a:cs typeface="Times New Roman" pitchFamily="18" charset="0"/>
            </a:endParaRPr>
          </a:p>
          <a:p>
            <a:pPr lvl="0" algn="ctr"/>
            <a:endParaRPr lang="ru-RU" i="1" dirty="0">
              <a:latin typeface="Times New Roman" panose="02020603050405020304" pitchFamily="18" charset="0"/>
              <a:cs typeface="Times New Roman" pitchFamily="18" charset="0"/>
            </a:endParaRPr>
          </a:p>
          <a:p>
            <a:pPr lvl="0" algn="ctr"/>
            <a:r>
              <a:rPr lang="ru-RU" i="1" dirty="0">
                <a:latin typeface="Times New Roman" panose="02020603050405020304" pitchFamily="18" charset="0"/>
                <a:cs typeface="Times New Roman" pitchFamily="18" charset="0"/>
              </a:rPr>
              <a:t>При подготовке выставки были использованы документы муниципального архива Советского района а также:</a:t>
            </a:r>
          </a:p>
          <a:p>
            <a:pPr marL="285750" lvl="0" indent="-285750">
              <a:buFontTx/>
              <a:buChar char="-"/>
            </a:pPr>
            <a:r>
              <a:rPr lang="ru-RU" i="1" dirty="0">
                <a:latin typeface="Times New Roman" panose="02020603050405020304" pitchFamily="18" charset="0"/>
                <a:cs typeface="Times New Roman" pitchFamily="18" charset="0"/>
              </a:rPr>
              <a:t>Ю. </a:t>
            </a:r>
            <a:r>
              <a:rPr lang="ru-RU" i="1" dirty="0" err="1" smtClean="0">
                <a:latin typeface="Times New Roman" panose="02020603050405020304" pitchFamily="18" charset="0"/>
                <a:cs typeface="Times New Roman" pitchFamily="18" charset="0"/>
              </a:rPr>
              <a:t>Переплеткин</a:t>
            </a:r>
            <a:r>
              <a:rPr lang="ru-RU" i="1" dirty="0" smtClean="0">
                <a:latin typeface="Times New Roman" panose="02020603050405020304" pitchFamily="18" charset="0"/>
                <a:cs typeface="Times New Roman" pitchFamily="18" charset="0"/>
              </a:rPr>
              <a:t>. </a:t>
            </a:r>
            <a:r>
              <a:rPr lang="ru-RU" i="1" dirty="0">
                <a:latin typeface="Times New Roman" panose="02020603050405020304" pitchFamily="18" charset="0"/>
                <a:cs typeface="Times New Roman" pitchFamily="18" charset="0"/>
              </a:rPr>
              <a:t>Испытание </a:t>
            </a:r>
            <a:r>
              <a:rPr lang="ru-RU" i="1" dirty="0" smtClean="0">
                <a:latin typeface="Times New Roman" panose="02020603050405020304" pitchFamily="18" charset="0"/>
                <a:cs typeface="Times New Roman" panose="02020603050405020304" pitchFamily="18" charset="0"/>
              </a:rPr>
              <a:t>огнем. Журнал «Сибирское богатство». – </a:t>
            </a:r>
            <a:r>
              <a:rPr lang="ru-RU" i="1" dirty="0">
                <a:latin typeface="Times New Roman" pitchFamily="18" charset="0"/>
                <a:cs typeface="Times New Roman" pitchFamily="18" charset="0"/>
              </a:rPr>
              <a:t>2014. </a:t>
            </a:r>
            <a:r>
              <a:rPr lang="ru-RU" i="1" dirty="0" smtClean="0">
                <a:latin typeface="Times New Roman" pitchFamily="18" charset="0"/>
                <a:cs typeface="Times New Roman" pitchFamily="18" charset="0"/>
              </a:rPr>
              <a:t>№</a:t>
            </a:r>
            <a:r>
              <a:rPr lang="ru-RU" i="1" dirty="0">
                <a:latin typeface="Times New Roman" pitchFamily="18" charset="0"/>
                <a:cs typeface="Times New Roman" pitchFamily="18" charset="0"/>
              </a:rPr>
              <a:t> 11. </a:t>
            </a:r>
            <a:r>
              <a:rPr lang="ru-RU" i="1" dirty="0" smtClean="0">
                <a:latin typeface="Times New Roman" pitchFamily="18" charset="0"/>
                <a:cs typeface="Times New Roman" pitchFamily="18" charset="0"/>
              </a:rPr>
              <a:t>С</a:t>
            </a:r>
            <a:r>
              <a:rPr lang="ru-RU" i="1" dirty="0">
                <a:latin typeface="Times New Roman" pitchFamily="18" charset="0"/>
                <a:cs typeface="Times New Roman" pitchFamily="18" charset="0"/>
              </a:rPr>
              <a:t>. 52–56</a:t>
            </a:r>
            <a:r>
              <a:rPr lang="ru-RU" i="1" dirty="0" smtClean="0">
                <a:latin typeface="Times New Roman" pitchFamily="18" charset="0"/>
                <a:cs typeface="Times New Roman" pitchFamily="18" charset="0"/>
              </a:rPr>
              <a:t>.</a:t>
            </a:r>
          </a:p>
          <a:p>
            <a:pPr lvl="0"/>
            <a:r>
              <a:rPr lang="ru-RU" i="1" dirty="0" smtClean="0">
                <a:latin typeface="Times New Roman" pitchFamily="18" charset="0"/>
                <a:cs typeface="Times New Roman" pitchFamily="18" charset="0"/>
              </a:rPr>
              <a:t>- </a:t>
            </a:r>
            <a:r>
              <a:rPr lang="ru-RU" i="1" dirty="0" err="1" smtClean="0">
                <a:latin typeface="Times New Roman" pitchFamily="18" charset="0"/>
                <a:cs typeface="Times New Roman" pitchFamily="18" charset="0"/>
              </a:rPr>
              <a:t>Нифонт</a:t>
            </a:r>
            <a:r>
              <a:rPr lang="ru-RU" i="1" dirty="0" smtClean="0">
                <a:latin typeface="Times New Roman" pitchFamily="18" charset="0"/>
                <a:cs typeface="Times New Roman" pitchFamily="18" charset="0"/>
              </a:rPr>
              <a:t> </a:t>
            </a:r>
            <a:r>
              <a:rPr lang="ru-RU" i="1" dirty="0" err="1" smtClean="0">
                <a:latin typeface="Times New Roman" pitchFamily="18" charset="0"/>
                <a:cs typeface="Times New Roman" pitchFamily="18" charset="0"/>
              </a:rPr>
              <a:t>Вокуев</a:t>
            </a:r>
            <a:r>
              <a:rPr lang="ru-RU" i="1" dirty="0" smtClean="0">
                <a:latin typeface="Times New Roman" pitchFamily="18" charset="0"/>
                <a:cs typeface="Times New Roman" pitchFamily="18" charset="0"/>
              </a:rPr>
              <a:t>. Записки о жизненном пути.- Тюмень, 1996.</a:t>
            </a:r>
            <a:endParaRPr lang="ru-RU" i="1" dirty="0">
              <a:latin typeface="Times New Roman" pitchFamily="18" charset="0"/>
              <a:cs typeface="Times New Roman" pitchFamily="18" charset="0"/>
            </a:endParaRPr>
          </a:p>
          <a:p>
            <a:pPr lvl="0" algn="ctr"/>
            <a:endParaRPr lang="ru-RU" i="1" dirty="0">
              <a:latin typeface="Times New Roman" pitchFamily="18" charset="0"/>
              <a:cs typeface="Times New Roman" pitchFamily="18" charset="0"/>
            </a:endParaRPr>
          </a:p>
          <a:p>
            <a:pPr lvl="0" algn="ctr"/>
            <a:endParaRPr lang="ru-RU" i="1" dirty="0">
              <a:latin typeface="Times New Roman" pitchFamily="18" charset="0"/>
              <a:cs typeface="Times New Roman" pitchFamily="18" charset="0"/>
            </a:endParaRPr>
          </a:p>
          <a:p>
            <a:pPr lvl="0" algn="ctr"/>
            <a:endParaRPr lang="ru-RU" i="1" dirty="0">
              <a:latin typeface="Times New Roman" pitchFamily="18" charset="0"/>
              <a:cs typeface="Times New Roman" pitchFamily="18" charset="0"/>
            </a:endParaRPr>
          </a:p>
          <a:p>
            <a:pPr lvl="0" algn="ctr"/>
            <a:r>
              <a:rPr lang="ru-RU" i="1" dirty="0">
                <a:latin typeface="Times New Roman" pitchFamily="18" charset="0"/>
                <a:cs typeface="Times New Roman" pitchFamily="18" charset="0"/>
              </a:rPr>
              <a:t>Выставка подготовлена заведующим архивным отделом</a:t>
            </a:r>
          </a:p>
          <a:p>
            <a:pPr lvl="0" algn="ctr"/>
            <a:r>
              <a:rPr lang="ru-RU" i="1" dirty="0">
                <a:latin typeface="Times New Roman" pitchFamily="18" charset="0"/>
                <a:cs typeface="Times New Roman" pitchFamily="18" charset="0"/>
              </a:rPr>
              <a:t> управления по организации деятельности </a:t>
            </a:r>
          </a:p>
          <a:p>
            <a:pPr lvl="0" algn="ctr"/>
            <a:r>
              <a:rPr lang="ru-RU" i="1" dirty="0">
                <a:latin typeface="Times New Roman" pitchFamily="18" charset="0"/>
                <a:cs typeface="Times New Roman" pitchFamily="18" charset="0"/>
              </a:rPr>
              <a:t>администрации Советского района </a:t>
            </a:r>
          </a:p>
          <a:p>
            <a:pPr lvl="0" algn="ctr"/>
            <a:r>
              <a:rPr lang="ru-RU" i="1" dirty="0" err="1">
                <a:latin typeface="Times New Roman" pitchFamily="18" charset="0"/>
                <a:cs typeface="Times New Roman" pitchFamily="18" charset="0"/>
              </a:rPr>
              <a:t>Сластниковой</a:t>
            </a:r>
            <a:r>
              <a:rPr lang="ru-RU" i="1" dirty="0">
                <a:latin typeface="Times New Roman" pitchFamily="18" charset="0"/>
                <a:cs typeface="Times New Roman" pitchFamily="18" charset="0"/>
              </a:rPr>
              <a:t> Татьяной Леонидовной </a:t>
            </a:r>
          </a:p>
          <a:p>
            <a:pPr lvl="0" algn="ctr"/>
            <a:r>
              <a:rPr lang="ru-RU" i="1" dirty="0">
                <a:latin typeface="Times New Roman" pitchFamily="18" charset="0"/>
                <a:cs typeface="Times New Roman" pitchFamily="18" charset="0"/>
              </a:rPr>
              <a:t>июнь 2023 </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4130688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404664"/>
            <a:ext cx="7924254" cy="6186309"/>
          </a:xfrm>
          <a:prstGeom prst="rect">
            <a:avLst/>
          </a:prstGeom>
        </p:spPr>
        <p:txBody>
          <a:bodyPr wrap="square">
            <a:spAutoFit/>
          </a:bodyPr>
          <a:lstStyle/>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В декабре 1941 года </a:t>
            </a:r>
            <a:r>
              <a:rPr lang="ru-RU" dirty="0" err="1">
                <a:latin typeface="Times New Roman" pitchFamily="18" charset="0"/>
                <a:cs typeface="Times New Roman" pitchFamily="18" charset="0"/>
              </a:rPr>
              <a:t>Нифонт</a:t>
            </a:r>
            <a:r>
              <a:rPr lang="ru-RU" dirty="0">
                <a:latin typeface="Times New Roman" pitchFamily="18" charset="0"/>
                <a:cs typeface="Times New Roman" pitchFamily="18" charset="0"/>
              </a:rPr>
              <a:t> Трофимович пополнил вторую авиадесантную бригаду 10 корпуса, вскоре она была преобразована в шестую стрелковую маневренную бригаду, а далее в 109-ю гвардейскую стрелковую дивизию. Первое боевое крещение принял в июле 1942 года у г. Моздок. </a:t>
            </a: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Первую боевую медаль «За отвагу» </a:t>
            </a:r>
            <a:r>
              <a:rPr lang="ru-RU" dirty="0" err="1">
                <a:latin typeface="Times New Roman" pitchFamily="18" charset="0"/>
                <a:cs typeface="Times New Roman" pitchFamily="18" charset="0"/>
              </a:rPr>
              <a:t>Нифонт</a:t>
            </a:r>
            <a:r>
              <a:rPr lang="ru-RU" dirty="0">
                <a:latin typeface="Times New Roman" pitchFamily="18" charset="0"/>
                <a:cs typeface="Times New Roman" pitchFamily="18" charset="0"/>
              </a:rPr>
              <a:t> Трофимович получил за освобождение Крыма, потом была медаль «За оборону Кавказа», а за геройские бои под Одессой – орден «Красной Звезды». Потом была Румыния, Венгрия, Австрия. Войну закончил старшим лейтенантом, командиром разведки. В конце войны получил ранение и около года залечивал раны в разных госпиталях страны.</a:t>
            </a:r>
          </a:p>
          <a:p>
            <a:endParaRPr lang="ru-RU" dirty="0">
              <a:solidFill>
                <a:srgbClr val="FF0000"/>
              </a:solidFill>
              <a:latin typeface="Times New Roman" pitchFamily="18" charset="0"/>
              <a:cs typeface="Times New Roman" pitchFamily="18" charset="0"/>
            </a:endParaRPr>
          </a:p>
          <a:p>
            <a:r>
              <a:rPr lang="ru-RU" dirty="0">
                <a:latin typeface="Times New Roman" pitchFamily="18" charset="0"/>
                <a:cs typeface="Times New Roman" pitchFamily="18" charset="0"/>
              </a:rPr>
              <a:t>В сентябре 1946 года </a:t>
            </a:r>
            <a:r>
              <a:rPr lang="ru-RU" dirty="0" err="1">
                <a:latin typeface="Times New Roman" pitchFamily="18" charset="0"/>
                <a:cs typeface="Times New Roman" pitchFamily="18" charset="0"/>
              </a:rPr>
              <a:t>Нифонт</a:t>
            </a:r>
            <a:r>
              <a:rPr lang="ru-RU" dirty="0">
                <a:latin typeface="Times New Roman" pitchFamily="18" charset="0"/>
                <a:cs typeface="Times New Roman" pitchFamily="18" charset="0"/>
              </a:rPr>
              <a:t> Трофимович вернулся на свою родину, в село </a:t>
            </a:r>
            <a:r>
              <a:rPr lang="ru-RU" dirty="0" err="1">
                <a:latin typeface="Times New Roman" pitchFamily="18" charset="0"/>
                <a:cs typeface="Times New Roman" pitchFamily="18" charset="0"/>
              </a:rPr>
              <a:t>Саранпауль</a:t>
            </a:r>
            <a:r>
              <a:rPr lang="ru-RU" dirty="0">
                <a:latin typeface="Times New Roman" pitchFamily="18" charset="0"/>
                <a:cs typeface="Times New Roman" pitchFamily="18" charset="0"/>
              </a:rPr>
              <a:t>. По направлению треста Северных совхозов </a:t>
            </a:r>
            <a:r>
              <a:rPr lang="ru-RU" dirty="0" err="1">
                <a:latin typeface="Times New Roman" pitchFamily="18" charset="0"/>
                <a:cs typeface="Times New Roman" pitchFamily="18" charset="0"/>
              </a:rPr>
              <a:t>Североморпути</a:t>
            </a:r>
            <a:r>
              <a:rPr lang="ru-RU" dirty="0">
                <a:latin typeface="Times New Roman" pitchFamily="18" charset="0"/>
                <a:cs typeface="Times New Roman" pitchFamily="18" charset="0"/>
              </a:rPr>
              <a:t> был направлен заместителем директора по политической работе в </a:t>
            </a:r>
            <a:r>
              <a:rPr lang="ru-RU" dirty="0" err="1">
                <a:latin typeface="Times New Roman" pitchFamily="18" charset="0"/>
                <a:cs typeface="Times New Roman" pitchFamily="18" charset="0"/>
              </a:rPr>
              <a:t>Саранпаульский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оленесовхоз</a:t>
            </a:r>
            <a:r>
              <a:rPr lang="ru-RU" dirty="0">
                <a:latin typeface="Times New Roman" pitchFamily="18" charset="0"/>
                <a:cs typeface="Times New Roman" pitchFamily="18" charset="0"/>
              </a:rPr>
              <a:t>. Далее работает инструктором, зав. орготделом, вторым и первым секретарем Березовского райкома КПСС.</a:t>
            </a: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С 1949 по 1953 годы работает первым секретарем Ханты-Мансийского окружкома ВЛКСМ.</a:t>
            </a:r>
          </a:p>
          <a:p>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998744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404664"/>
            <a:ext cx="7924254" cy="5909310"/>
          </a:xfrm>
          <a:prstGeom prst="rect">
            <a:avLst/>
          </a:prstGeom>
        </p:spPr>
        <p:txBody>
          <a:bodyPr wrap="square">
            <a:spAutoFit/>
          </a:bodyPr>
          <a:lstStyle/>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Был свидетелем открытия первого в Тюменской области газового фонтана в Берёзово 21 сентября 1953 года.</a:t>
            </a: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В 1956 году по окончании высшей партийной школы  был направлен в </a:t>
            </a:r>
            <a:r>
              <a:rPr lang="ru-RU" dirty="0" err="1">
                <a:latin typeface="Times New Roman" pitchFamily="18" charset="0"/>
                <a:cs typeface="Times New Roman" pitchFamily="18" charset="0"/>
              </a:rPr>
              <a:t>Берёзовский</a:t>
            </a:r>
            <a:r>
              <a:rPr lang="ru-RU" dirty="0">
                <a:latin typeface="Times New Roman" pitchFamily="18" charset="0"/>
                <a:cs typeface="Times New Roman" pitchFamily="18" charset="0"/>
              </a:rPr>
              <a:t> райком КПСС, вначале вторым, а через два месяца был избран первым секретарем.  </a:t>
            </a:r>
            <a:endParaRPr lang="ru-RU" dirty="0">
              <a:solidFill>
                <a:srgbClr val="FF0000"/>
              </a:solidFill>
              <a:latin typeface="Times New Roman" pitchFamily="18" charset="0"/>
              <a:cs typeface="Times New Roman" pitchFamily="18" charset="0"/>
            </a:endParaRP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В январе 1958 года по направлению окружкома КПСС </a:t>
            </a:r>
            <a:r>
              <a:rPr lang="ru-RU" dirty="0" err="1">
                <a:latin typeface="Times New Roman" pitchFamily="18" charset="0"/>
                <a:cs typeface="Times New Roman" pitchFamily="18" charset="0"/>
              </a:rPr>
              <a:t>Вокуев</a:t>
            </a:r>
            <a:r>
              <a:rPr lang="ru-RU" dirty="0">
                <a:latin typeface="Times New Roman" pitchFamily="18" charset="0"/>
                <a:cs typeface="Times New Roman" pitchFamily="18" charset="0"/>
              </a:rPr>
              <a:t> Н.Т  на самолете АН-2 с семьей переезжает в с. </a:t>
            </a:r>
            <a:r>
              <a:rPr lang="ru-RU" dirty="0" err="1">
                <a:latin typeface="Times New Roman" pitchFamily="18" charset="0"/>
                <a:cs typeface="Times New Roman" pitchFamily="18" charset="0"/>
              </a:rPr>
              <a:t>Ларьяк</a:t>
            </a:r>
            <a:r>
              <a:rPr lang="ru-RU" dirty="0">
                <a:latin typeface="Times New Roman" pitchFamily="18" charset="0"/>
                <a:cs typeface="Times New Roman" pitchFamily="18" charset="0"/>
              </a:rPr>
              <a:t>,  где в то время велись интенсивные поиски нефти и газа, и где </a:t>
            </a:r>
            <a:r>
              <a:rPr lang="ru-RU" dirty="0" err="1">
                <a:latin typeface="Times New Roman" pitchFamily="18" charset="0"/>
                <a:cs typeface="Times New Roman" pitchFamily="18" charset="0"/>
              </a:rPr>
              <a:t>Нифонт</a:t>
            </a:r>
            <a:r>
              <a:rPr lang="ru-RU" dirty="0">
                <a:latin typeface="Times New Roman" pitchFamily="18" charset="0"/>
                <a:cs typeface="Times New Roman" pitchFamily="18" charset="0"/>
              </a:rPr>
              <a:t> Трофимович как первый секретарь </a:t>
            </a:r>
            <a:r>
              <a:rPr lang="ru-RU" dirty="0" err="1">
                <a:latin typeface="Times New Roman" pitchFamily="18" charset="0"/>
                <a:cs typeface="Times New Roman" pitchFamily="18" charset="0"/>
              </a:rPr>
              <a:t>Ларьякского</a:t>
            </a:r>
            <a:r>
              <a:rPr lang="ru-RU" dirty="0">
                <a:latin typeface="Times New Roman" pitchFamily="18" charset="0"/>
                <a:cs typeface="Times New Roman" pitchFamily="18" charset="0"/>
              </a:rPr>
              <a:t> райкома КПСС оказывается на самом острие проблем и открытий. Его усилиями сейсморазведочные буровые партии были переданы в подчинение Тюменскому геологоразведочному управлению из Новосибирского, а административный центр был переведен из удаленного  </a:t>
            </a:r>
            <a:r>
              <a:rPr lang="ru-RU" dirty="0" err="1">
                <a:latin typeface="Times New Roman" pitchFamily="18" charset="0"/>
                <a:cs typeface="Times New Roman" pitchFamily="18" charset="0"/>
              </a:rPr>
              <a:t>Ларьяка</a:t>
            </a:r>
            <a:r>
              <a:rPr lang="ru-RU" dirty="0">
                <a:latin typeface="Times New Roman" pitchFamily="18" charset="0"/>
                <a:cs typeface="Times New Roman" pitchFamily="18" charset="0"/>
              </a:rPr>
              <a:t> в более оживлённый Нижневартовск. Здесь он знакомится и работает с  выдающимися первооткрывателями богатств Западной Сибири руководителями </a:t>
            </a:r>
            <a:r>
              <a:rPr lang="ru-RU" dirty="0" err="1">
                <a:latin typeface="Times New Roman" pitchFamily="18" charset="0"/>
                <a:cs typeface="Times New Roman" pitchFamily="18" charset="0"/>
              </a:rPr>
              <a:t>нефтеразведочных</a:t>
            </a:r>
            <a:r>
              <a:rPr lang="ru-RU" dirty="0">
                <a:latin typeface="Times New Roman" pitchFamily="18" charset="0"/>
                <a:cs typeface="Times New Roman" pitchFamily="18" charset="0"/>
              </a:rPr>
              <a:t> экспедиций Ю. Г. </a:t>
            </a:r>
            <a:r>
              <a:rPr lang="ru-RU" dirty="0" err="1">
                <a:latin typeface="Times New Roman" pitchFamily="18" charset="0"/>
                <a:cs typeface="Times New Roman" pitchFamily="18" charset="0"/>
              </a:rPr>
              <a:t>Эрвье</a:t>
            </a:r>
            <a:r>
              <a:rPr lang="ru-RU" dirty="0">
                <a:latin typeface="Times New Roman" pitchFamily="18" charset="0"/>
                <a:cs typeface="Times New Roman" pitchFamily="18" charset="0"/>
              </a:rPr>
              <a:t>, Ф. К. Салмановым. </a:t>
            </a:r>
          </a:p>
          <a:p>
            <a:endParaRPr lang="ru-RU" dirty="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673986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43608" y="404664"/>
            <a:ext cx="7924254" cy="5632311"/>
          </a:xfrm>
          <a:prstGeom prst="rect">
            <a:avLst/>
          </a:prstGeom>
        </p:spPr>
        <p:txBody>
          <a:bodyPr wrap="square">
            <a:spAutoFit/>
          </a:bodyPr>
          <a:lstStyle/>
          <a:p>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20 </a:t>
            </a:r>
            <a:r>
              <a:rPr lang="ru-RU" dirty="0">
                <a:latin typeface="Times New Roman" pitchFamily="18" charset="0"/>
                <a:cs typeface="Times New Roman" pitchFamily="18" charset="0"/>
              </a:rPr>
              <a:t>марта 1961 года </a:t>
            </a:r>
            <a:r>
              <a:rPr lang="ru-RU" dirty="0" err="1">
                <a:latin typeface="Times New Roman" pitchFamily="18" charset="0"/>
                <a:cs typeface="Times New Roman" pitchFamily="18" charset="0"/>
              </a:rPr>
              <a:t>Вокуев</a:t>
            </a:r>
            <a:r>
              <a:rPr lang="ru-RU" dirty="0">
                <a:latin typeface="Times New Roman" pitchFamily="18" charset="0"/>
                <a:cs typeface="Times New Roman" pitchFamily="18" charset="0"/>
              </a:rPr>
              <a:t> Н.Т стал свидетелем  еще одного исторического открытия - первого фонтана нефти, на берегу протоки </a:t>
            </a:r>
            <a:r>
              <a:rPr lang="ru-RU" dirty="0" err="1">
                <a:latin typeface="Times New Roman" pitchFamily="18" charset="0"/>
                <a:cs typeface="Times New Roman" pitchFamily="18" charset="0"/>
              </a:rPr>
              <a:t>Баграс</a:t>
            </a:r>
            <a:r>
              <a:rPr lang="ru-RU" dirty="0">
                <a:latin typeface="Times New Roman" pitchFamily="18" charset="0"/>
                <a:cs typeface="Times New Roman" pitchFamily="18" charset="0"/>
              </a:rPr>
              <a:t> вблизи </a:t>
            </a:r>
            <a:r>
              <a:rPr lang="ru-RU" dirty="0" err="1">
                <a:latin typeface="Times New Roman" pitchFamily="18" charset="0"/>
                <a:cs typeface="Times New Roman" pitchFamily="18" charset="0"/>
              </a:rPr>
              <a:t>Мегиона</a:t>
            </a:r>
            <a:r>
              <a:rPr lang="ru-RU" dirty="0">
                <a:latin typeface="Times New Roman" pitchFamily="18" charset="0"/>
                <a:cs typeface="Times New Roman" pitchFamily="18" charset="0"/>
              </a:rPr>
              <a:t>, положившего начало созданию крупнейшего топливно-энергетического района в Западной Сибири со знаменитым названием  - </a:t>
            </a:r>
            <a:r>
              <a:rPr lang="ru-RU" dirty="0" err="1">
                <a:latin typeface="Times New Roman" pitchFamily="18" charset="0"/>
                <a:cs typeface="Times New Roman" pitchFamily="18" charset="0"/>
              </a:rPr>
              <a:t>Самотлор</a:t>
            </a:r>
            <a:r>
              <a:rPr lang="ru-RU" dirty="0">
                <a:latin typeface="Times New Roman" pitchFamily="18" charset="0"/>
                <a:cs typeface="Times New Roman" pitchFamily="18" charset="0"/>
              </a:rPr>
              <a:t>.</a:t>
            </a: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В январе 1963 года </a:t>
            </a:r>
            <a:r>
              <a:rPr lang="ru-RU" dirty="0" err="1">
                <a:latin typeface="Times New Roman" pitchFamily="18" charset="0"/>
                <a:cs typeface="Times New Roman" pitchFamily="18" charset="0"/>
              </a:rPr>
              <a:t>Вокуев</a:t>
            </a:r>
            <a:r>
              <a:rPr lang="ru-RU" dirty="0">
                <a:latin typeface="Times New Roman" pitchFamily="18" charset="0"/>
                <a:cs typeface="Times New Roman" pitchFamily="18" charset="0"/>
              </a:rPr>
              <a:t> Н.Т переезжает в г. Ханты-Мансийск, где до 1968 года работает вторым секретарем горкома КПСС.</a:t>
            </a: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В феврале 1968 года секретарь Тюменского обкома КПСС Щербина Б.Е предложил </a:t>
            </a:r>
            <a:r>
              <a:rPr lang="ru-RU" dirty="0" err="1">
                <a:latin typeface="Times New Roman" pitchFamily="18" charset="0"/>
                <a:cs typeface="Times New Roman" pitchFamily="18" charset="0"/>
              </a:rPr>
              <a:t>Вокуеву</a:t>
            </a:r>
            <a:r>
              <a:rPr lang="ru-RU" dirty="0">
                <a:latin typeface="Times New Roman" pitchFamily="18" charset="0"/>
                <a:cs typeface="Times New Roman" pitchFamily="18" charset="0"/>
              </a:rPr>
              <a:t> Н.Т. ехать на работу во вновь образованный Советский район. </a:t>
            </a:r>
            <a:r>
              <a:rPr lang="ru-RU" dirty="0" smtClean="0">
                <a:latin typeface="Times New Roman" pitchFamily="18" charset="0"/>
                <a:cs typeface="Times New Roman" pitchFamily="18" charset="0"/>
              </a:rPr>
              <a:t>На </a:t>
            </a:r>
            <a:r>
              <a:rPr lang="ru-RU" dirty="0">
                <a:latin typeface="Times New Roman" pitchFamily="18" charset="0"/>
                <a:cs typeface="Times New Roman" pitchFamily="18" charset="0"/>
              </a:rPr>
              <a:t>период до выборов районного Совета депутатов трудящихся для руководства хозяйственным и культурным строительством в </a:t>
            </a:r>
            <a:r>
              <a:rPr lang="ru-RU" dirty="0" smtClean="0">
                <a:latin typeface="Times New Roman" pitchFamily="18" charset="0"/>
                <a:cs typeface="Times New Roman" pitchFamily="18" charset="0"/>
              </a:rPr>
              <a:t>районе был утвержден </a:t>
            </a:r>
            <a:r>
              <a:rPr lang="ru-RU" dirty="0">
                <a:latin typeface="Times New Roman" pitchFamily="18" charset="0"/>
                <a:cs typeface="Times New Roman" pitchFamily="18" charset="0"/>
              </a:rPr>
              <a:t>исполнительный комитет в следующем составе: Н.Т. </a:t>
            </a:r>
            <a:r>
              <a:rPr lang="ru-RU" dirty="0" err="1">
                <a:latin typeface="Times New Roman" pitchFamily="18" charset="0"/>
                <a:cs typeface="Times New Roman" pitchFamily="18" charset="0"/>
              </a:rPr>
              <a:t>Вокуев</a:t>
            </a:r>
            <a:r>
              <a:rPr lang="ru-RU" dirty="0">
                <a:latin typeface="Times New Roman" pitchFamily="18" charset="0"/>
                <a:cs typeface="Times New Roman" pitchFamily="18" charset="0"/>
              </a:rPr>
              <a:t> – председатель, А.Д. Киселёва – секретарь, Н.Ф. Баженов, И.Н. </a:t>
            </a:r>
            <a:r>
              <a:rPr lang="ru-RU" dirty="0" err="1">
                <a:latin typeface="Times New Roman" pitchFamily="18" charset="0"/>
                <a:cs typeface="Times New Roman" pitchFamily="18" charset="0"/>
              </a:rPr>
              <a:t>Хмарук</a:t>
            </a:r>
            <a:r>
              <a:rPr lang="ru-RU" dirty="0">
                <a:latin typeface="Times New Roman" pitchFamily="18" charset="0"/>
                <a:cs typeface="Times New Roman" pitchFamily="18" charset="0"/>
              </a:rPr>
              <a:t>, Н.П. Горбунов – члены исполкома.</a:t>
            </a:r>
          </a:p>
          <a:p>
            <a:endParaRPr lang="ru-RU" dirty="0">
              <a:latin typeface="Times New Roman" pitchFamily="18" charset="0"/>
              <a:cs typeface="Times New Roman" pitchFamily="18" charset="0"/>
            </a:endParaRPr>
          </a:p>
          <a:p>
            <a:r>
              <a:rPr lang="ru-RU" dirty="0">
                <a:latin typeface="Times New Roman" pitchFamily="18" charset="0"/>
                <a:cs typeface="Times New Roman" pitchFamily="18" charset="0"/>
              </a:rPr>
              <a:t>Временный исполком с первых дней развернул большую организаторскую работу.</a:t>
            </a:r>
          </a:p>
          <a:p>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2972691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Конашук Татьяна\Desktop\Руководители к выставке\Вокуев\решение от 10.04.1968_00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015" t="25438" r="10614" b="4518"/>
          <a:stretch/>
        </p:blipFill>
        <p:spPr bwMode="auto">
          <a:xfrm rot="10800000">
            <a:off x="1045542" y="692696"/>
            <a:ext cx="4534570" cy="5256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187623" y="6049001"/>
            <a:ext cx="3006529" cy="307777"/>
          </a:xfrm>
          <a:prstGeom prst="rect">
            <a:avLst/>
          </a:prstGeom>
        </p:spPr>
        <p:txBody>
          <a:bodyPr wrap="none">
            <a:spAutoFit/>
          </a:bodyPr>
          <a:lstStyle/>
          <a:p>
            <a:r>
              <a:rPr lang="ru-RU" sz="1400" dirty="0">
                <a:latin typeface="Times New Roman" pitchFamily="18" charset="0"/>
                <a:cs typeface="Times New Roman" pitchFamily="18" charset="0"/>
              </a:rPr>
              <a:t>Фонд № 2. Опись 1. Дело 1. Лист 18.</a:t>
            </a:r>
          </a:p>
        </p:txBody>
      </p:sp>
      <p:sp>
        <p:nvSpPr>
          <p:cNvPr id="6" name="Прямоугольник 5"/>
          <p:cNvSpPr/>
          <p:nvPr/>
        </p:nvSpPr>
        <p:spPr>
          <a:xfrm>
            <a:off x="5580112" y="617294"/>
            <a:ext cx="3277310" cy="3416320"/>
          </a:xfrm>
          <a:prstGeom prst="rect">
            <a:avLst/>
          </a:prstGeom>
        </p:spPr>
        <p:txBody>
          <a:bodyPr wrap="square">
            <a:spAutoFit/>
          </a:bodyPr>
          <a:lstStyle/>
          <a:p>
            <a:r>
              <a:rPr lang="ru-RU" dirty="0">
                <a:latin typeface="Times New Roman" pitchFamily="18" charset="0"/>
                <a:cs typeface="Times New Roman" pitchFamily="18" charset="0"/>
              </a:rPr>
              <a:t>Первая сессия Советского районного Совета депутатов трудящихся состоялась 10 апреля 1968 года и по ее решению председателем исполнительного комитета Советского районного Совета депутатов трудящихся избран </a:t>
            </a:r>
            <a:r>
              <a:rPr lang="ru-RU" b="1" dirty="0" err="1">
                <a:latin typeface="Segoe Script" pitchFamily="34" charset="0"/>
                <a:cs typeface="Times New Roman" pitchFamily="18" charset="0"/>
              </a:rPr>
              <a:t>Вокуев</a:t>
            </a:r>
            <a:r>
              <a:rPr lang="ru-RU" b="1" dirty="0">
                <a:latin typeface="Segoe Script" pitchFamily="34" charset="0"/>
                <a:cs typeface="Times New Roman" pitchFamily="18" charset="0"/>
              </a:rPr>
              <a:t> </a:t>
            </a:r>
            <a:r>
              <a:rPr lang="ru-RU" b="1" dirty="0" err="1">
                <a:latin typeface="Segoe Script" pitchFamily="34" charset="0"/>
                <a:cs typeface="Times New Roman" pitchFamily="18" charset="0"/>
              </a:rPr>
              <a:t>Нифонт</a:t>
            </a:r>
            <a:r>
              <a:rPr lang="ru-RU" b="1" dirty="0">
                <a:latin typeface="Segoe Script" pitchFamily="34" charset="0"/>
                <a:cs typeface="Times New Roman" pitchFamily="18" charset="0"/>
              </a:rPr>
              <a:t> Трофимович, </a:t>
            </a:r>
            <a:r>
              <a:rPr lang="ru-RU" dirty="0">
                <a:latin typeface="Times New Roman" pitchFamily="18" charset="0"/>
                <a:cs typeface="Times New Roman" pitchFamily="18" charset="0"/>
              </a:rPr>
              <a:t>который руководил Советским районом по 1978 год.</a:t>
            </a:r>
          </a:p>
        </p:txBody>
      </p:sp>
    </p:spTree>
    <p:extLst>
      <p:ext uri="{BB962C8B-B14F-4D97-AF65-F5344CB8AC3E}">
        <p14:creationId xmlns:p14="http://schemas.microsoft.com/office/powerpoint/2010/main" val="467286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Открытый блокно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00"/>
            <a:ext cx="9168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187623" y="6049001"/>
            <a:ext cx="184731" cy="307777"/>
          </a:xfrm>
          <a:prstGeom prst="rect">
            <a:avLst/>
          </a:prstGeom>
        </p:spPr>
        <p:txBody>
          <a:bodyPr wrap="none">
            <a:spAutoFit/>
          </a:bodyPr>
          <a:lstStyle/>
          <a:p>
            <a:endParaRPr lang="ru-RU" sz="1400" dirty="0">
              <a:latin typeface="Times New Roman" pitchFamily="18" charset="0"/>
              <a:cs typeface="Times New Roman" pitchFamily="18" charset="0"/>
            </a:endParaRPr>
          </a:p>
        </p:txBody>
      </p:sp>
      <p:sp>
        <p:nvSpPr>
          <p:cNvPr id="6" name="Прямоугольник 5"/>
          <p:cNvSpPr/>
          <p:nvPr/>
        </p:nvSpPr>
        <p:spPr>
          <a:xfrm>
            <a:off x="4822937" y="1844824"/>
            <a:ext cx="4106493" cy="369332"/>
          </a:xfrm>
          <a:prstGeom prst="rect">
            <a:avLst/>
          </a:prstGeom>
        </p:spPr>
        <p:txBody>
          <a:bodyPr wrap="square">
            <a:spAutoFit/>
          </a:bodyPr>
          <a:lstStyle/>
          <a:p>
            <a:endParaRPr lang="ru-RU" dirty="0">
              <a:latin typeface="Times New Roman" pitchFamily="18" charset="0"/>
              <a:cs typeface="Times New Roman" pitchFamily="18" charset="0"/>
            </a:endParaRPr>
          </a:p>
        </p:txBody>
      </p:sp>
      <p:pic>
        <p:nvPicPr>
          <p:cNvPr id="7" name="Picture 3" descr="C:\Users\Конашук Татьяна\Desktop\Руководители к выставке\Вокуев\ф. 52 оп1 д. 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11" y="372566"/>
            <a:ext cx="4397255" cy="6012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508104" y="474345"/>
            <a:ext cx="3421326" cy="3354765"/>
          </a:xfrm>
          <a:prstGeom prst="rect">
            <a:avLst/>
          </a:prstGeom>
        </p:spPr>
        <p:txBody>
          <a:bodyPr wrap="square">
            <a:spAutoFit/>
          </a:bodyPr>
          <a:lstStyle/>
          <a:p>
            <a:r>
              <a:rPr lang="ru-RU" dirty="0">
                <a:latin typeface="Times New Roman" pitchFamily="18" charset="0"/>
                <a:cs typeface="Times New Roman" pitchFamily="18" charset="0"/>
              </a:rPr>
              <a:t>Слева направо: </a:t>
            </a:r>
          </a:p>
          <a:p>
            <a:r>
              <a:rPr lang="ru-RU" dirty="0" err="1">
                <a:latin typeface="Times New Roman" pitchFamily="18" charset="0"/>
                <a:cs typeface="Times New Roman" pitchFamily="18" charset="0"/>
              </a:rPr>
              <a:t>Хмарук</a:t>
            </a:r>
            <a:r>
              <a:rPr lang="ru-RU" dirty="0">
                <a:latin typeface="Times New Roman" pitchFamily="18" charset="0"/>
                <a:cs typeface="Times New Roman" pitchFamily="18" charset="0"/>
              </a:rPr>
              <a:t> Иван Никитич - первый секретарь Советского РК КПСС, </a:t>
            </a:r>
            <a:r>
              <a:rPr lang="ru-RU" dirty="0" err="1">
                <a:latin typeface="Times New Roman" pitchFamily="18" charset="0"/>
                <a:cs typeface="Times New Roman" pitchFamily="18" charset="0"/>
              </a:rPr>
              <a:t>Вокуев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Нифонт</a:t>
            </a:r>
            <a:r>
              <a:rPr lang="ru-RU" dirty="0">
                <a:latin typeface="Times New Roman" pitchFamily="18" charset="0"/>
                <a:cs typeface="Times New Roman" pitchFamily="18" charset="0"/>
              </a:rPr>
              <a:t> Трофимович - председатель исполнительного комитета Советского районного Совета депутатов трудящихся,</a:t>
            </a:r>
          </a:p>
          <a:p>
            <a:r>
              <a:rPr lang="ru-RU" dirty="0">
                <a:latin typeface="Times New Roman" pitchFamily="18" charset="0"/>
                <a:cs typeface="Times New Roman" pitchFamily="18" charset="0"/>
              </a:rPr>
              <a:t>Баженов Николай Федорович – второй секретарь Советского РК КПСС. </a:t>
            </a:r>
          </a:p>
          <a:p>
            <a:r>
              <a:rPr lang="ru-RU" dirty="0">
                <a:latin typeface="Times New Roman" pitchFamily="18" charset="0"/>
                <a:cs typeface="Times New Roman" pitchFamily="18" charset="0"/>
              </a:rPr>
              <a:t>п. Советский.  </a:t>
            </a:r>
          </a:p>
          <a:p>
            <a:r>
              <a:rPr lang="ru-RU" sz="1400" dirty="0">
                <a:latin typeface="Times New Roman" pitchFamily="18" charset="0"/>
                <a:cs typeface="Times New Roman" pitchFamily="18" charset="0"/>
              </a:rPr>
              <a:t>Фонд № 52. Опись 1. Дело 17.</a:t>
            </a:r>
          </a:p>
        </p:txBody>
      </p:sp>
    </p:spTree>
    <p:extLst>
      <p:ext uri="{BB962C8B-B14F-4D97-AF65-F5344CB8AC3E}">
        <p14:creationId xmlns:p14="http://schemas.microsoft.com/office/powerpoint/2010/main" val="265565091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4452</TotalTime>
  <Words>3578</Words>
  <Application>Microsoft Office PowerPoint</Application>
  <PresentationFormat>Экран (4:3)</PresentationFormat>
  <Paragraphs>275</Paragraphs>
  <Slides>41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Конашук Татьяна</dc:creator>
  <cp:lastModifiedBy>Конашук Татьяна</cp:lastModifiedBy>
  <cp:revision>254</cp:revision>
  <dcterms:created xsi:type="dcterms:W3CDTF">2022-03-09T06:34:26Z</dcterms:created>
  <dcterms:modified xsi:type="dcterms:W3CDTF">2023-06-11T12:15:06Z</dcterms:modified>
</cp:coreProperties>
</file>