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67" r:id="rId3"/>
    <p:sldId id="271" r:id="rId4"/>
    <p:sldId id="272" r:id="rId5"/>
    <p:sldId id="273" r:id="rId6"/>
    <p:sldId id="274" r:id="rId7"/>
    <p:sldId id="268" r:id="rId8"/>
    <p:sldId id="259" r:id="rId9"/>
    <p:sldId id="270" r:id="rId10"/>
    <p:sldId id="265" r:id="rId11"/>
  </p:sldIdLst>
  <p:sldSz cx="9144000" cy="5143500" type="screen16x9"/>
  <p:notesSz cx="9144000" cy="51435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45">
          <p15:clr>
            <a:srgbClr val="A4A3A4"/>
          </p15:clr>
        </p15:guide>
        <p15:guide id="2" pos="283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pos="5619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pos="1627">
          <p15:clr>
            <a:srgbClr val="A4A3A4"/>
          </p15:clr>
        </p15:guide>
        <p15:guide id="8" pos="4309">
          <p15:clr>
            <a:srgbClr val="A4A3A4"/>
          </p15:clr>
        </p15:guide>
        <p15:guide id="9" pos="551">
          <p15:clr>
            <a:srgbClr val="A4A3A4"/>
          </p15:clr>
        </p15:guide>
        <p15:guide id="10" orient="horz" pos="3194">
          <p15:clr>
            <a:srgbClr val="A4A3A4"/>
          </p15:clr>
        </p15:guide>
        <p15:guide id="11" orient="horz" pos="520">
          <p15:clr>
            <a:srgbClr val="A4A3A4"/>
          </p15:clr>
        </p15:guide>
        <p15:guide id="12" pos="1418">
          <p15:clr>
            <a:srgbClr val="A4A3A4"/>
          </p15:clr>
        </p15:guide>
        <p15:guide id="13" pos="2284">
          <p15:clr>
            <a:srgbClr val="A4A3A4"/>
          </p15:clr>
        </p15:guide>
        <p15:guide id="14" pos="3207">
          <p15:clr>
            <a:srgbClr val="A4A3A4"/>
          </p15:clr>
        </p15:guide>
        <p15:guide id="15" pos="4128">
          <p15:clr>
            <a:srgbClr val="A4A3A4"/>
          </p15:clr>
        </p15:guide>
        <p15:guide id="16" pos="4880">
          <p15:clr>
            <a:srgbClr val="A4A3A4"/>
          </p15:clr>
        </p15:guide>
        <p15:guide id="17" orient="horz" pos="650">
          <p15:clr>
            <a:srgbClr val="A4A3A4"/>
          </p15:clr>
        </p15:guide>
        <p15:guide id="18" orient="horz" pos="838">
          <p15:clr>
            <a:srgbClr val="A4A3A4"/>
          </p15:clr>
        </p15:guide>
        <p15:guide id="19" orient="horz" pos="931">
          <p15:clr>
            <a:srgbClr val="A4A3A4"/>
          </p15:clr>
        </p15:guide>
        <p15:guide id="20" pos="128">
          <p15:clr>
            <a:srgbClr val="A4A3A4"/>
          </p15:clr>
        </p15:guide>
        <p15:guide id="21" pos="680">
          <p15:clr>
            <a:srgbClr val="A4A3A4"/>
          </p15:clr>
        </p15:guide>
        <p15:guide id="22" orient="horz" pos="1542">
          <p15:clr>
            <a:srgbClr val="A4A3A4"/>
          </p15:clr>
        </p15:guide>
        <p15:guide id="23" orient="horz" pos="1701">
          <p15:clr>
            <a:srgbClr val="A4A3A4"/>
          </p15:clr>
        </p15:guide>
        <p15:guide id="24" pos="170">
          <p15:clr>
            <a:srgbClr val="A4A3A4"/>
          </p15:clr>
        </p15:guide>
        <p15:guide id="25" orient="horz" pos="85">
          <p15:clr>
            <a:srgbClr val="A4A3A4"/>
          </p15:clr>
        </p15:guide>
        <p15:guide id="26" orient="horz" pos="605">
          <p15:clr>
            <a:srgbClr val="A4A3A4"/>
          </p15:clr>
        </p15:guide>
        <p15:guide id="27" orient="horz" pos="623">
          <p15:clr>
            <a:srgbClr val="A4A3A4"/>
          </p15:clr>
        </p15:guide>
        <p15:guide id="28" orient="horz" pos="695">
          <p15:clr>
            <a:srgbClr val="A4A3A4"/>
          </p15:clr>
        </p15:guide>
        <p15:guide id="29" orient="horz" pos="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CCFB"/>
    <a:srgbClr val="3CF4F4"/>
    <a:srgbClr val="18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108" y="-108"/>
      </p:cViewPr>
      <p:guideLst>
        <p:guide orient="horz" pos="2845"/>
        <p:guide orient="horz" pos="114"/>
        <p:guide orient="horz" pos="255"/>
        <p:guide orient="horz" pos="341"/>
        <p:guide orient="horz" pos="3194"/>
        <p:guide orient="horz" pos="520"/>
        <p:guide orient="horz" pos="650"/>
        <p:guide orient="horz" pos="838"/>
        <p:guide orient="horz" pos="931"/>
        <p:guide orient="horz" pos="1542"/>
        <p:guide orient="horz" pos="1701"/>
        <p:guide orient="horz" pos="85"/>
        <p:guide orient="horz" pos="605"/>
        <p:guide orient="horz" pos="623"/>
        <p:guide orient="horz" pos="695"/>
        <p:guide orient="horz" pos="677"/>
        <p:guide pos="283"/>
        <p:guide pos="5619"/>
        <p:guide pos="1627"/>
        <p:guide pos="4309"/>
        <p:guide pos="551"/>
        <p:guide pos="1418"/>
        <p:guide pos="2284"/>
        <p:guide pos="3207"/>
        <p:guide pos="4128"/>
        <p:guide pos="4880"/>
        <p:guide pos="128"/>
        <p:guide pos="680"/>
        <p:guide pos="1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 bwMode="auto"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 bwMode="auto"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 bwMode="auto"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2"/>
          </p:nvPr>
        </p:nvSpPr>
        <p:spPr bwMode="auto"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>
            <a:spLocks noGrp="1"/>
          </p:cNvSpPr>
          <p:nvPr>
            <p:ph type="title"/>
          </p:nvPr>
        </p:nvSpPr>
        <p:spPr bwMode="auto"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7"/>
          <p:cNvSpPr>
            <a:spLocks noGrp="1"/>
          </p:cNvSpPr>
          <p:nvPr>
            <p:ph type="pic" idx="2"/>
          </p:nvPr>
        </p:nvSpPr>
        <p:spPr bwMode="auto"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7"/>
          <p:cNvSpPr txBox="1">
            <a:spLocks noGrp="1"/>
          </p:cNvSpPr>
          <p:nvPr>
            <p:ph type="body" idx="1"/>
          </p:nvPr>
        </p:nvSpPr>
        <p:spPr bwMode="auto"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940300" y="-942430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title"/>
          </p:nvPr>
        </p:nvSpPr>
        <p:spPr bwMode="auto"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 bwMode="auto">
          <a:xfrm>
            <a:off x="212547" y="1272208"/>
            <a:ext cx="8706600" cy="186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  <a:buSzPts val="1100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Вступление в силу Федерального закона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 13.06.2023 N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230-ФЗ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«О внесении изменений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Кодекс Российской Федерации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административных правонарушениях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части установления ответственности за нарушение законодательства в области обращения с животными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80" name="Google Shape;80;p1"/>
          <p:cNvGrpSpPr/>
          <p:nvPr/>
        </p:nvGrpSpPr>
        <p:grpSpPr bwMode="auto">
          <a:xfrm>
            <a:off x="156795" y="4478500"/>
            <a:ext cx="8857859" cy="66964"/>
            <a:chOff x="947651" y="2754884"/>
            <a:chExt cx="7257566" cy="89285"/>
          </a:xfrm>
        </p:grpSpPr>
        <p:sp>
          <p:nvSpPr>
            <p:cNvPr id="81" name="Google Shape;81;p1"/>
            <p:cNvSpPr/>
            <p:nvPr/>
          </p:nvSpPr>
          <p:spPr bwMode="auto"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endParaRPr>
            </a:p>
          </p:txBody>
        </p:sp>
        <p:sp>
          <p:nvSpPr>
            <p:cNvPr id="82" name="Google Shape;82;p1"/>
            <p:cNvSpPr/>
            <p:nvPr/>
          </p:nvSpPr>
          <p:spPr bwMode="auto">
            <a:xfrm rot="10800000" flipH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endParaRPr>
            </a:p>
          </p:txBody>
        </p:sp>
      </p:grpSp>
      <p:sp>
        <p:nvSpPr>
          <p:cNvPr id="83" name="Google Shape;83;p1"/>
          <p:cNvSpPr txBox="1"/>
          <p:nvPr/>
        </p:nvSpPr>
        <p:spPr bwMode="auto">
          <a:xfrm>
            <a:off x="1659579" y="4637366"/>
            <a:ext cx="57021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Libre Franklin Medium"/>
              <a:buNone/>
              <a:defRPr/>
            </a:pPr>
            <a:r>
              <a:rPr lang="ru-RU" sz="2400" smtClean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</a:rPr>
              <a:t>12 июля </a:t>
            </a:r>
            <a:r>
              <a:rPr lang="ru-RU" sz="24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</a:rPr>
              <a:t>2023 г</a:t>
            </a:r>
            <a:r>
              <a:rPr lang="ru-RU" sz="2400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</a:rPr>
              <a:t>ода</a:t>
            </a:r>
            <a:endParaRPr sz="24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84" name="Google Shape;84;p1" descr="C:\Users\Trofimov\AppData\Local\Temp\i (2).webp"/>
          <p:cNvSpPr/>
          <p:nvPr/>
        </p:nvSpPr>
        <p:spPr bwMode="auto"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5" name="Google Shape;85;p1" descr="https://lh6.googleusercontent.com/h9jjJqUlFgOn9vYfw6yVstOhjnfg_RQXEv2TecjjwF_7kFr0H3xpuoHCV64Ubbzg5CVSYtp1EAekXfFmTXAPwgRcwvrbAgLuo7wPF-qIxCSLN2pMmtDbm3lfEXRD_UP7exG3CnqT-pFSjGNKAnM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90949" y="180976"/>
            <a:ext cx="748150" cy="68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337474" y="180975"/>
            <a:ext cx="714405" cy="6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8" name="Google Shape;228;g214e3612911_0_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2150" y="2650294"/>
            <a:ext cx="9079699" cy="15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14e3612911_0_28"/>
          <p:cNvSpPr txBox="1">
            <a:spLocks noGrp="1"/>
          </p:cNvSpPr>
          <p:nvPr>
            <p:ph type="body" idx="1"/>
          </p:nvPr>
        </p:nvSpPr>
        <p:spPr bwMode="auto">
          <a:xfrm>
            <a:off x="628650" y="1026914"/>
            <a:ext cx="7886700" cy="244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pPr>
            <a:endParaRPr sz="3200">
              <a:solidFill>
                <a:srgbClr val="1F3864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1143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pPr>
            <a:endParaRPr sz="3200">
              <a:solidFill>
                <a:srgbClr val="1F3864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1143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pPr>
            <a:r>
              <a:rPr lang="ru-RU" sz="2300">
                <a:solidFill>
                  <a:srgbClr val="1E4E79"/>
                </a:solidFill>
                <a:latin typeface="Montserrat SemiBold"/>
                <a:ea typeface="Montserrat SemiBold"/>
                <a:cs typeface="Montserrat SemiBold"/>
              </a:rPr>
              <a:t>СПАСИБО ЗА ВНИМАНИЕ!</a:t>
            </a:r>
            <a:endParaRPr sz="1900">
              <a:solidFill>
                <a:srgbClr val="1E4E7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82" y="3282455"/>
            <a:ext cx="2503018" cy="1668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8" name="Google Shape;228;g214e3612911_0_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530379"/>
            <a:ext cx="9079699" cy="15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8859" y="112925"/>
            <a:ext cx="89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Статья 8.52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КоАП РФ «Несоблюдение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требований к содержанию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животных»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859" y="4114800"/>
            <a:ext cx="8915600" cy="102870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П</a:t>
            </a:r>
            <a:r>
              <a:rPr lang="ru-RU" sz="1600" b="1" dirty="0" smtClean="0"/>
              <a:t>редупреждение </a:t>
            </a:r>
            <a:r>
              <a:rPr lang="ru-RU" sz="1600" b="1" dirty="0"/>
              <a:t>или наложение административного штрафа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граждан </a:t>
            </a:r>
            <a:r>
              <a:rPr lang="ru-RU" sz="1600" b="1" dirty="0" smtClean="0"/>
              <a:t>- от 1 500 </a:t>
            </a:r>
            <a:r>
              <a:rPr lang="ru-RU" sz="1600" b="1" dirty="0"/>
              <a:t>до </a:t>
            </a:r>
            <a:r>
              <a:rPr lang="ru-RU" sz="1600" b="1" dirty="0" smtClean="0"/>
              <a:t>3 000 </a:t>
            </a:r>
            <a:r>
              <a:rPr lang="ru-RU" sz="1600" b="1" dirty="0"/>
              <a:t>рублей;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должностных лиц - от </a:t>
            </a:r>
            <a:r>
              <a:rPr lang="ru-RU" sz="1600" b="1" dirty="0" smtClean="0"/>
              <a:t>5 000 </a:t>
            </a:r>
            <a:r>
              <a:rPr lang="ru-RU" sz="1600" b="1" dirty="0"/>
              <a:t>до </a:t>
            </a:r>
            <a:r>
              <a:rPr lang="ru-RU" sz="1600" b="1" dirty="0" smtClean="0"/>
              <a:t>15 000 </a:t>
            </a:r>
            <a:r>
              <a:rPr lang="ru-RU" sz="1600" b="1" dirty="0"/>
              <a:t>рублей;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юридических лиц - от </a:t>
            </a:r>
            <a:r>
              <a:rPr lang="ru-RU" sz="1600" b="1" dirty="0" smtClean="0"/>
              <a:t>15 000 </a:t>
            </a:r>
            <a:r>
              <a:rPr lang="ru-RU" sz="1600" b="1" dirty="0"/>
              <a:t>до </a:t>
            </a:r>
            <a:r>
              <a:rPr lang="ru-RU" sz="1600" b="1" dirty="0" smtClean="0"/>
              <a:t>30 000 </a:t>
            </a:r>
            <a:r>
              <a:rPr lang="ru-RU" sz="1600" b="1" dirty="0"/>
              <a:t>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8859" y="685834"/>
            <a:ext cx="2027121" cy="3428966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 anchorCtr="0">
            <a:noAutofit/>
          </a:bodyPr>
          <a:lstStyle/>
          <a:p>
            <a:pPr marL="114300" indent="0" algn="ctr">
              <a:buNone/>
            </a:pPr>
            <a:r>
              <a:rPr lang="ru-RU" sz="1600" b="1" dirty="0"/>
              <a:t>ч.1 </a:t>
            </a:r>
            <a:r>
              <a:rPr lang="ru-RU" sz="1600" b="1" dirty="0" smtClean="0"/>
              <a:t>ст.8.52 КоАП РФ</a:t>
            </a:r>
            <a:endParaRPr lang="ru-RU" sz="1600" b="1" dirty="0"/>
          </a:p>
          <a:p>
            <a:pPr marL="114300" indent="0" algn="ctr">
              <a:buNone/>
            </a:pPr>
            <a:r>
              <a:rPr lang="ru-RU" sz="1600" b="1" dirty="0"/>
              <a:t>Н</a:t>
            </a:r>
            <a:r>
              <a:rPr lang="ru-RU" sz="1600" b="1" dirty="0" smtClean="0"/>
              <a:t>есоблюдение </a:t>
            </a:r>
            <a:r>
              <a:rPr lang="ru-RU" sz="1600" b="1" dirty="0"/>
              <a:t>общих </a:t>
            </a:r>
            <a:r>
              <a:rPr lang="ru-RU" sz="1600" b="1" dirty="0" smtClean="0"/>
              <a:t>требований к </a:t>
            </a:r>
            <a:r>
              <a:rPr lang="ru-RU" sz="1600" b="1" dirty="0"/>
              <a:t>содержанию животных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(</a:t>
            </a:r>
            <a:r>
              <a:rPr lang="ru-RU" sz="1600" b="1" dirty="0"/>
              <a:t>за исключением требований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 </a:t>
            </a:r>
            <a:r>
              <a:rPr lang="ru-RU" sz="1600" b="1" dirty="0"/>
              <a:t>содержанию домашних </a:t>
            </a:r>
            <a:r>
              <a:rPr lang="ru-RU" sz="1600" b="1" dirty="0" smtClean="0"/>
              <a:t>животных</a:t>
            </a:r>
            <a:r>
              <a:rPr lang="ru-RU" sz="1600" b="1" dirty="0"/>
              <a:t>,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а </a:t>
            </a:r>
            <a:r>
              <a:rPr lang="ru-RU" sz="1600" b="1" dirty="0"/>
              <a:t>также случаев, предусмотренных частями 2,3 ст.8.52, и ст.8.53, 8,54)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331720" y="685835"/>
            <a:ext cx="6682739" cy="3428965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ru-RU" sz="1500" b="1" dirty="0" smtClean="0"/>
              <a:t>За нарушение требований ст. 9 Закона № 498 –</a:t>
            </a:r>
            <a:r>
              <a:rPr lang="ru-RU" sz="1500" b="1" smtClean="0"/>
              <a:t>ФЗ </a:t>
            </a:r>
            <a:br>
              <a:rPr lang="ru-RU" sz="1500" b="1" smtClean="0"/>
            </a:br>
            <a:r>
              <a:rPr lang="ru-RU" sz="1500" b="1" smtClean="0"/>
              <a:t>«</a:t>
            </a:r>
            <a:r>
              <a:rPr lang="ru-RU" sz="1500" b="1" dirty="0" smtClean="0"/>
              <a:t>Общие требования к содержанию животных»:</a:t>
            </a:r>
          </a:p>
          <a:p>
            <a:r>
              <a:rPr lang="ru-RU" sz="1500" b="1" dirty="0" smtClean="0"/>
              <a:t>обеспечение надлежащего ухода за животными;</a:t>
            </a:r>
          </a:p>
          <a:p>
            <a:r>
              <a:rPr lang="ru-RU" sz="1500" b="1" dirty="0" smtClean="0"/>
              <a:t>обеспечение своевременного оказания животным ветеринарной помощи и своевременного осуществления обязательных профилактических ветеринарных мероприятий в соответствии с требованиями настоящего Федерального закона, других федеральных законов и иных нормативных правовых актов РФ, регулирующих отношения в области ветеринарии;</a:t>
            </a:r>
          </a:p>
          <a:p>
            <a:r>
              <a:rPr lang="ru-RU" sz="1500" b="1" dirty="0" smtClean="0"/>
              <a:t>принятие мер по предотвращению появления нежелательного потомства у животных;</a:t>
            </a:r>
          </a:p>
          <a:p>
            <a:r>
              <a:rPr lang="ru-RU" sz="1500" b="1" dirty="0"/>
              <a:t>предоставление животных по месту их содержания по требованию должностных лиц органов государственного надзора в области обращения с животными при проведении ими проверок</a:t>
            </a:r>
            <a:r>
              <a:rPr lang="ru-RU" sz="1500" b="1" dirty="0" smtClean="0"/>
              <a:t>;</a:t>
            </a:r>
          </a:p>
          <a:p>
            <a:r>
              <a:rPr lang="ru-RU" sz="1500" b="1" dirty="0"/>
              <a:t>осуществление обращения с биологическими отходами в соответствии с законодательством РФ</a:t>
            </a:r>
            <a:r>
              <a:rPr lang="ru-RU" sz="1500" b="1" dirty="0" smtClean="0"/>
              <a:t>;</a:t>
            </a:r>
          </a:p>
          <a:p>
            <a:r>
              <a:rPr lang="ru-RU" sz="1500" b="1" dirty="0"/>
              <a:t>в случае отказа от права собственности на животного или невозможности его дальнейшего содержания владелец животного обязан передать его новому владельцу или в приют для животных, которые могут обеспечить условия содержания такого животного (в том числе отказ владельца от содержания животного</a:t>
            </a:r>
            <a:r>
              <a:rPr lang="ru-RU" sz="1500" b="1" dirty="0" smtClean="0"/>
              <a:t>)</a:t>
            </a:r>
            <a:endParaRPr lang="ru-RU" sz="1500" dirty="0" smtClean="0"/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125980" y="2011870"/>
            <a:ext cx="205740" cy="10485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8" name="Google Shape;228;g214e3612911_0_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530379"/>
            <a:ext cx="9079699" cy="15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8859" y="112925"/>
            <a:ext cx="89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Статья 8.52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КоАП РФ «Несоблюдение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требований к содержанию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животных»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859" y="4213860"/>
            <a:ext cx="8915600" cy="92963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Н</a:t>
            </a:r>
            <a:r>
              <a:rPr lang="ru-RU" sz="1600" b="1" dirty="0" smtClean="0"/>
              <a:t>аложение </a:t>
            </a:r>
            <a:r>
              <a:rPr lang="ru-RU" sz="1600" b="1" dirty="0"/>
              <a:t>административного штрафа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граждан </a:t>
            </a:r>
            <a:r>
              <a:rPr lang="ru-RU" sz="1600" b="1" dirty="0" smtClean="0"/>
              <a:t>- от 5 000 </a:t>
            </a:r>
            <a:r>
              <a:rPr lang="ru-RU" sz="1600" b="1" dirty="0"/>
              <a:t>до </a:t>
            </a:r>
            <a:r>
              <a:rPr lang="ru-RU" sz="1600" b="1" dirty="0" smtClean="0"/>
              <a:t>15 000 </a:t>
            </a:r>
            <a:r>
              <a:rPr lang="ru-RU" sz="1600" b="1" dirty="0"/>
              <a:t>рублей;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должностных лиц - от </a:t>
            </a:r>
            <a:r>
              <a:rPr lang="ru-RU" sz="1600" b="1" dirty="0" smtClean="0"/>
              <a:t>15 000 </a:t>
            </a:r>
            <a:r>
              <a:rPr lang="ru-RU" sz="1600" b="1" dirty="0"/>
              <a:t>до </a:t>
            </a:r>
            <a:r>
              <a:rPr lang="ru-RU" sz="1600" b="1" dirty="0" smtClean="0"/>
              <a:t>30 000 </a:t>
            </a:r>
            <a:r>
              <a:rPr lang="ru-RU" sz="1600" b="1" dirty="0"/>
              <a:t>рублей;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юридических лиц - от </a:t>
            </a:r>
            <a:r>
              <a:rPr lang="ru-RU" sz="1600" b="1" dirty="0" smtClean="0"/>
              <a:t>50 000 </a:t>
            </a:r>
            <a:r>
              <a:rPr lang="ru-RU" sz="1600" b="1" dirty="0"/>
              <a:t>до </a:t>
            </a:r>
            <a:r>
              <a:rPr lang="ru-RU" sz="1600" b="1" dirty="0" smtClean="0"/>
              <a:t>100 000 </a:t>
            </a:r>
            <a:r>
              <a:rPr lang="ru-RU" sz="1600" b="1" dirty="0"/>
              <a:t>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8859" y="685833"/>
            <a:ext cx="2027121" cy="3528027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 anchorCtr="0">
            <a:noAutofit/>
          </a:bodyPr>
          <a:lstStyle/>
          <a:p>
            <a:pPr marL="114300" indent="0" algn="ctr">
              <a:buNone/>
            </a:pPr>
            <a:r>
              <a:rPr lang="ru-RU" sz="1600" b="1" dirty="0" smtClean="0"/>
              <a:t>ч.2 ст.8.52 КоАП РФ</a:t>
            </a:r>
            <a:endParaRPr lang="ru-RU" sz="1600" b="1" dirty="0"/>
          </a:p>
          <a:p>
            <a:pPr marL="114300" indent="0" algn="ctr">
              <a:buNone/>
            </a:pPr>
            <a:r>
              <a:rPr lang="ru-RU" sz="1600" b="1" dirty="0"/>
              <a:t>Жестокое обращение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с </a:t>
            </a:r>
            <a:r>
              <a:rPr lang="ru-RU" sz="1600" b="1" dirty="0"/>
              <a:t>животными,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если </a:t>
            </a:r>
            <a:r>
              <a:rPr lang="ru-RU" sz="1600" b="1" dirty="0"/>
              <a:t>эти действия не содержат признаков уголовно наказуемого деяния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453640" y="685833"/>
            <a:ext cx="6560819" cy="3528027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ru-RU" sz="2000" dirty="0"/>
              <a:t>За обращение с животным, которое привело или может привести к гибели, увечью или иному повреждению здоровья животного (включая истязание животного, </a:t>
            </a:r>
            <a:r>
              <a:rPr lang="ru-RU" sz="2000" dirty="0" smtClean="0"/>
              <a:t>в </a:t>
            </a:r>
            <a:r>
              <a:rPr lang="ru-RU" sz="2000" dirty="0"/>
              <a:t>том числе голодом, жаждой, побоями, иными действиями), нарушение требований к содержанию животных, установленных </a:t>
            </a:r>
            <a:r>
              <a:rPr lang="ru-RU" sz="2000" dirty="0" smtClean="0"/>
              <a:t>Федеральным законом № </a:t>
            </a:r>
            <a:r>
              <a:rPr lang="ru-RU" sz="2000" dirty="0"/>
              <a:t>498 –ФЗ </a:t>
            </a:r>
            <a:br>
              <a:rPr lang="ru-RU" sz="2000" dirty="0"/>
            </a:br>
            <a:r>
              <a:rPr lang="ru-RU" sz="2000" dirty="0"/>
              <a:t>«Общие требования к содержанию животных»</a:t>
            </a:r>
            <a:r>
              <a:rPr lang="ru-RU" sz="2000" dirty="0" smtClean="0"/>
              <a:t>, </a:t>
            </a:r>
            <a:r>
              <a:rPr lang="ru-RU" sz="2000" dirty="0"/>
              <a:t>другими федеральными законами и иными нормативными правовыми актами Российской Федерации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в том числе отказ владельца от содержания животного), </a:t>
            </a:r>
            <a:r>
              <a:rPr lang="ru-RU" sz="2000" b="1" dirty="0"/>
              <a:t>причинившее вред здоровью животного,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либо </a:t>
            </a:r>
            <a:r>
              <a:rPr lang="ru-RU" sz="2000" dirty="0"/>
              <a:t>неоказание при наличии возможности владельцем помощи животному, находящемуся в опасном для жизни или здоровья </a:t>
            </a:r>
            <a:r>
              <a:rPr lang="ru-RU" sz="2000" dirty="0" smtClean="0"/>
              <a:t>состоянии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125980" y="2011870"/>
            <a:ext cx="327660" cy="10485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8" name="Google Shape;228;g214e3612911_0_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530379"/>
            <a:ext cx="9079699" cy="15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8859" y="112925"/>
            <a:ext cx="89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Статья 8.52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КоАП РФ «Несоблюдение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требований к содержанию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животных»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859" y="4213860"/>
            <a:ext cx="8915600" cy="92963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Н</a:t>
            </a:r>
            <a:r>
              <a:rPr lang="ru-RU" sz="1600" b="1" dirty="0" smtClean="0"/>
              <a:t>аложение </a:t>
            </a:r>
            <a:r>
              <a:rPr lang="ru-RU" sz="1600" b="1" dirty="0"/>
              <a:t>административного штрафа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граждан </a:t>
            </a:r>
            <a:r>
              <a:rPr lang="ru-RU" sz="1600" b="1" dirty="0" smtClean="0"/>
              <a:t>- от 10 000 </a:t>
            </a:r>
            <a:r>
              <a:rPr lang="ru-RU" sz="1600" b="1" dirty="0"/>
              <a:t>до </a:t>
            </a:r>
            <a:r>
              <a:rPr lang="ru-RU" sz="1600" b="1" dirty="0" smtClean="0"/>
              <a:t>30 000 </a:t>
            </a:r>
            <a:r>
              <a:rPr lang="ru-RU" sz="1600" b="1" dirty="0"/>
              <a:t>рублей;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должностных лиц - от </a:t>
            </a:r>
            <a:r>
              <a:rPr lang="ru-RU" sz="1600" b="1" dirty="0" smtClean="0"/>
              <a:t>50 000 </a:t>
            </a:r>
            <a:r>
              <a:rPr lang="ru-RU" sz="1600" b="1" dirty="0"/>
              <a:t>до </a:t>
            </a:r>
            <a:r>
              <a:rPr lang="ru-RU" sz="1600" b="1" dirty="0" smtClean="0"/>
              <a:t>100 000 </a:t>
            </a:r>
            <a:r>
              <a:rPr lang="ru-RU" sz="1600" b="1" dirty="0"/>
              <a:t>рублей;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юридических лиц - от </a:t>
            </a:r>
            <a:r>
              <a:rPr lang="ru-RU" sz="1600" b="1" dirty="0" smtClean="0"/>
              <a:t>100 000 </a:t>
            </a:r>
            <a:r>
              <a:rPr lang="ru-RU" sz="1600" b="1" dirty="0"/>
              <a:t>до 2</a:t>
            </a:r>
            <a:r>
              <a:rPr lang="ru-RU" sz="1600" b="1" dirty="0" smtClean="0"/>
              <a:t>00 000 </a:t>
            </a:r>
            <a:r>
              <a:rPr lang="ru-RU" sz="1600" b="1" dirty="0"/>
              <a:t>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8859" y="685833"/>
            <a:ext cx="3063441" cy="3528027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 anchorCtr="0">
            <a:noAutofit/>
          </a:bodyPr>
          <a:lstStyle/>
          <a:p>
            <a:pPr marL="114300" indent="0" algn="ctr">
              <a:buNone/>
            </a:pPr>
            <a:r>
              <a:rPr lang="ru-RU" sz="1600" b="1" dirty="0" smtClean="0"/>
              <a:t>ч.3 ст.8.52 КоАП РФ</a:t>
            </a:r>
            <a:endParaRPr lang="ru-RU" sz="1600" b="1" dirty="0"/>
          </a:p>
          <a:p>
            <a:pPr marL="114300" indent="0" algn="ctr">
              <a:buNone/>
            </a:pPr>
            <a:r>
              <a:rPr lang="ru-RU" sz="1600" b="1" dirty="0"/>
              <a:t>Нарушение требований законодательства в области обращения с животными, повлекшее причинение вреда жизни или здоровью граждан либо имуществу, если эти действия не содержат признаков уголовно наказуемого деяния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489960" y="685833"/>
            <a:ext cx="5524499" cy="3528027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/>
          </a:bodyPr>
          <a:lstStyle/>
          <a:p>
            <a:pPr marL="114300" indent="0" algn="ctr">
              <a:buNone/>
            </a:pPr>
            <a:r>
              <a:rPr lang="ru-RU" dirty="0"/>
              <a:t>Нанесение укусов владельческими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/>
              <a:t>животными без владельцев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162300" y="1925591"/>
            <a:ext cx="327660" cy="10485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8" name="Google Shape;228;g214e3612911_0_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893066"/>
            <a:ext cx="9079699" cy="15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8859" y="112925"/>
            <a:ext cx="89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Статья 8.54. КоАП РФ 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Несоблюдение требований к осуществлению деятельности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по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обращению с животными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владельцами приютов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для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животных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деятельности по обращению с животными без владельцев»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859" y="4213860"/>
            <a:ext cx="8915600" cy="92963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Н</a:t>
            </a:r>
            <a:r>
              <a:rPr lang="ru-RU" sz="1600" b="1" dirty="0" smtClean="0"/>
              <a:t>аложение </a:t>
            </a:r>
            <a:r>
              <a:rPr lang="ru-RU" sz="1600" b="1" dirty="0"/>
              <a:t>административного штрафа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должностных лиц - от </a:t>
            </a:r>
            <a:r>
              <a:rPr lang="ru-RU" sz="1600" b="1" dirty="0" smtClean="0"/>
              <a:t>5 000 </a:t>
            </a:r>
            <a:r>
              <a:rPr lang="ru-RU" sz="1600" b="1" dirty="0"/>
              <a:t>до </a:t>
            </a:r>
            <a:r>
              <a:rPr lang="ru-RU" sz="1600" b="1" dirty="0" smtClean="0"/>
              <a:t>15 000 </a:t>
            </a:r>
            <a:r>
              <a:rPr lang="ru-RU" sz="1600" b="1" dirty="0"/>
              <a:t>рублей;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юридических лиц - от </a:t>
            </a:r>
            <a:r>
              <a:rPr lang="ru-RU" sz="1600" b="1" dirty="0" smtClean="0"/>
              <a:t>15 000 </a:t>
            </a:r>
            <a:r>
              <a:rPr lang="ru-RU" sz="1600" b="1" dirty="0"/>
              <a:t>до </a:t>
            </a:r>
            <a:r>
              <a:rPr lang="ru-RU" sz="1600" b="1" dirty="0" smtClean="0"/>
              <a:t>30 000 </a:t>
            </a:r>
            <a:r>
              <a:rPr lang="ru-RU" sz="1600" b="1" dirty="0"/>
              <a:t>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8859" y="1048522"/>
            <a:ext cx="3063441" cy="316533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 anchorCtr="0">
            <a:noAutofit/>
          </a:bodyPr>
          <a:lstStyle/>
          <a:p>
            <a:pPr marL="114300" indent="0" algn="ctr">
              <a:buNone/>
            </a:pPr>
            <a:r>
              <a:rPr lang="ru-RU" sz="1800" b="1" dirty="0" smtClean="0"/>
              <a:t>ч.1 ст.8.54 КоАП РФ</a:t>
            </a:r>
            <a:endParaRPr lang="ru-RU" sz="1800" b="1" dirty="0"/>
          </a:p>
          <a:p>
            <a:pPr marL="114300" indent="0" algn="ctr">
              <a:buNone/>
            </a:pPr>
            <a:r>
              <a:rPr lang="ru-RU" sz="1800" b="1" dirty="0"/>
              <a:t>Несоблюдение требований к осуществлению деятельности по обращению с животными владельцами приютов для животных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489960" y="1048522"/>
            <a:ext cx="5524499" cy="316533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/>
          </a:bodyPr>
          <a:lstStyle/>
          <a:p>
            <a:pPr marL="114300" indent="0" algn="ctr">
              <a:buNone/>
            </a:pPr>
            <a:r>
              <a:rPr lang="ru-RU" sz="1800" b="1" dirty="0"/>
              <a:t>За нарушения ст.16 Закона 498-ФЗ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Общие требования к содержанию животных» </a:t>
            </a:r>
            <a:r>
              <a:rPr lang="ru-RU" sz="1800" b="1" dirty="0" smtClean="0"/>
              <a:t>(</a:t>
            </a:r>
            <a:r>
              <a:rPr lang="ru-RU" sz="1800" b="1" dirty="0"/>
              <a:t>осмотр, </a:t>
            </a:r>
            <a:r>
              <a:rPr lang="ru-RU" sz="1800" b="1" dirty="0" err="1"/>
              <a:t>карантинирование</a:t>
            </a:r>
            <a:r>
              <a:rPr lang="ru-RU" sz="1800" b="1" dirty="0"/>
              <a:t>, вакцинация, учет, маркирование, стерилизация, содержание, возврат владельцам и в прежнюю среду, поиск новых владельцев и передача, размещение в сети интернет сведений об животных, находящихся в приюте, запрет на эвтаназию, обеспечение волонтерами и гражданами приюта)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162300" y="1925591"/>
            <a:ext cx="327660" cy="10485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8" name="Google Shape;228;g214e3612911_0_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893066"/>
            <a:ext cx="9079699" cy="15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8859" y="112925"/>
            <a:ext cx="89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Статья 8.54. КоАП РФ 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Несоблюдение требований к осуществлению деятельности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по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обращению с животными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владельцами приютов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для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животных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T Serif"/>
              </a:rPr>
              <a:t>деятельности по обращению с животными без владельцев»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859" y="4213860"/>
            <a:ext cx="8915600" cy="92963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Предупреждение или наложение административного штрафа </a:t>
            </a:r>
            <a:br>
              <a:rPr lang="ru-RU" sz="1600" b="1" dirty="0"/>
            </a:br>
            <a:r>
              <a:rPr lang="ru-RU" sz="1600" b="1" dirty="0"/>
              <a:t>на граждан </a:t>
            </a:r>
            <a:r>
              <a:rPr lang="ru-RU" sz="1600" b="1" dirty="0" smtClean="0"/>
              <a:t> -  </a:t>
            </a:r>
            <a:r>
              <a:rPr lang="ru-RU" sz="1600" b="1" dirty="0"/>
              <a:t>от </a:t>
            </a:r>
            <a:r>
              <a:rPr lang="ru-RU" sz="1600" b="1" dirty="0" smtClean="0"/>
              <a:t>3 000 </a:t>
            </a:r>
            <a:r>
              <a:rPr lang="ru-RU" sz="1600" b="1" dirty="0"/>
              <a:t>до </a:t>
            </a:r>
            <a:r>
              <a:rPr lang="ru-RU" sz="1600" b="1" dirty="0" smtClean="0"/>
              <a:t>5 </a:t>
            </a:r>
            <a:r>
              <a:rPr lang="ru-RU" sz="1600" b="1" dirty="0"/>
              <a:t>000 рублей; </a:t>
            </a:r>
            <a:br>
              <a:rPr lang="ru-RU" sz="1600" b="1" dirty="0"/>
            </a:br>
            <a:r>
              <a:rPr lang="ru-RU" sz="1600" b="1" dirty="0"/>
              <a:t>на должностных лиц - от 5 000 до 15 000 рублей; </a:t>
            </a:r>
            <a:br>
              <a:rPr lang="ru-RU" sz="1600" b="1" dirty="0"/>
            </a:br>
            <a:r>
              <a:rPr lang="ru-RU" sz="1600" b="1" dirty="0"/>
              <a:t>на юридических лиц - от </a:t>
            </a:r>
            <a:r>
              <a:rPr lang="ru-RU" sz="1600" b="1" dirty="0" smtClean="0"/>
              <a:t>30 </a:t>
            </a:r>
            <a:r>
              <a:rPr lang="ru-RU" sz="1600" b="1" dirty="0"/>
              <a:t>000 до </a:t>
            </a:r>
            <a:r>
              <a:rPr lang="ru-RU" sz="1600" b="1" dirty="0" smtClean="0"/>
              <a:t>50 </a:t>
            </a:r>
            <a:r>
              <a:rPr lang="ru-RU" sz="1600" b="1" dirty="0"/>
              <a:t>000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8859" y="1048522"/>
            <a:ext cx="3063441" cy="316533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 anchorCtr="0">
            <a:noAutofit/>
          </a:bodyPr>
          <a:lstStyle/>
          <a:p>
            <a:pPr marL="114300" indent="0" algn="ctr">
              <a:buNone/>
            </a:pPr>
            <a:r>
              <a:rPr lang="ru-RU" sz="1800" b="1" dirty="0" smtClean="0"/>
              <a:t>ч.2 ст.8.54 КоАП РФ</a:t>
            </a:r>
            <a:endParaRPr lang="ru-RU" sz="1800" b="1" dirty="0"/>
          </a:p>
          <a:p>
            <a:pPr marL="114300" indent="0" algn="ctr">
              <a:buNone/>
            </a:pPr>
            <a:r>
              <a:rPr lang="ru-RU" sz="1600" b="1" dirty="0"/>
              <a:t>Несоблюдение требований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 </a:t>
            </a:r>
            <a:r>
              <a:rPr lang="ru-RU" sz="1600" b="1" dirty="0"/>
              <a:t>осуществлению деятельности по обращению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с </a:t>
            </a:r>
            <a:r>
              <a:rPr lang="ru-RU" sz="1600" b="1" dirty="0"/>
              <a:t>животными без владельцев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489960" y="1048522"/>
            <a:ext cx="5524499" cy="316533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/>
          </a:bodyPr>
          <a:lstStyle/>
          <a:p>
            <a:pPr marL="114300" indent="0" algn="ctr">
              <a:buNone/>
            </a:pPr>
            <a:r>
              <a:rPr lang="ru-RU" sz="1800" b="1" dirty="0"/>
              <a:t>За нарушения </a:t>
            </a:r>
            <a:r>
              <a:rPr lang="ru-RU" sz="1800" b="1" dirty="0" smtClean="0"/>
              <a:t>ст.17, 18 </a:t>
            </a:r>
            <a:r>
              <a:rPr lang="ru-RU" sz="1800" b="1" dirty="0"/>
              <a:t>Закона 498-ФЗ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Общие требования к содержанию животных» (требования к отлову, видеозапись процесса отлова, недопущение отлова при детях)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162300" y="1925591"/>
            <a:ext cx="327660" cy="10485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97893654" name="Google Shape;92;g208e6f88771_0_0"/>
          <p:cNvGrpSpPr/>
          <p:nvPr/>
        </p:nvGrpSpPr>
        <p:grpSpPr bwMode="auto">
          <a:xfrm>
            <a:off x="143044" y="964996"/>
            <a:ext cx="8857900" cy="66963"/>
            <a:chOff x="947650" y="2754883"/>
            <a:chExt cx="7257600" cy="89284"/>
          </a:xfrm>
        </p:grpSpPr>
        <p:sp>
          <p:nvSpPr>
            <p:cNvPr id="185307695" name="Google Shape;93;g208e6f88771_0_0"/>
            <p:cNvSpPr/>
            <p:nvPr/>
          </p:nvSpPr>
          <p:spPr bwMode="auto">
            <a:xfrm>
              <a:off x="947650" y="2754883"/>
              <a:ext cx="7257600" cy="52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1176"/>
                </a:srgbClr>
              </a:outerShdw>
            </a:effectLst>
          </p:spPr>
          <p:txBody>
            <a:bodyPr spcFirstLastPara="1" wrap="square" lIns="91424" tIns="45699" rIns="91424" bIns="45699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endParaRPr>
            </a:p>
          </p:txBody>
        </p:sp>
        <p:sp>
          <p:nvSpPr>
            <p:cNvPr id="1289371786" name="Google Shape;94;g208e6f88771_0_0"/>
            <p:cNvSpPr/>
            <p:nvPr/>
          </p:nvSpPr>
          <p:spPr bwMode="auto">
            <a:xfrm rot="10799990" flipH="1">
              <a:off x="947650" y="2798568"/>
              <a:ext cx="7257600" cy="4559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1176"/>
                </a:srgbClr>
              </a:outerShdw>
            </a:effectLst>
          </p:spPr>
          <p:txBody>
            <a:bodyPr spcFirstLastPara="1" wrap="square" lIns="91424" tIns="45699" rIns="91424" bIns="45699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83704" y="1232922"/>
            <a:ext cx="8328992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Полномочиями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по возбуждению и рассмотрению дел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об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административных правонарушениях (в пределах своих полномочий) наделяются органы, осуществляющие федеральный государственный ветеринарный надзор, федеральный орган исполнительной власти, осуществляющий функции по контролю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надзору в сфере природопользования, органы исполнительной власти субъектов Российской Федерации, осуществляющие региональный государственный контроль (надзор)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области обращения с животными.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043" y="106173"/>
            <a:ext cx="8857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 полномочиях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 возбуждению и рассмотрению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 административных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правонарушениях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предусмотренных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частью 1, частью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 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частью 3 статьи 8.52, статьей 8.54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КоАП РФ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04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5328019" name="Google Shape;91;g208e6f88771_0_0"/>
          <p:cNvSpPr txBox="1"/>
          <p:nvPr/>
        </p:nvSpPr>
        <p:spPr bwMode="auto">
          <a:xfrm>
            <a:off x="0" y="0"/>
            <a:ext cx="9144000" cy="80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/>
          <a:p>
            <a:pPr algn="ctr"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Статья 23.96. Органы исполнительной власти субъектов Российской Федерации, осуществляющие региональный государственный контроль (надзор) в области обращения с животными</a:t>
            </a:r>
            <a:endParaRPr lang="ru-RU" sz="1500" i="0" u="none" strike="noStrike" cap="none" spc="0" dirty="0">
              <a:solidFill>
                <a:schemeClr val="accent1">
                  <a:lumMod val="50000"/>
                </a:schemeClr>
              </a:solidFill>
              <a:latin typeface="Montserrat"/>
              <a:ea typeface="Times New Roman"/>
              <a:cs typeface="Montserrat"/>
            </a:endParaRPr>
          </a:p>
        </p:txBody>
      </p:sp>
      <p:grpSp>
        <p:nvGrpSpPr>
          <p:cNvPr id="90507036" name="Google Shape;92;g208e6f88771_0_0"/>
          <p:cNvGrpSpPr/>
          <p:nvPr/>
        </p:nvGrpSpPr>
        <p:grpSpPr bwMode="auto">
          <a:xfrm>
            <a:off x="143044" y="791818"/>
            <a:ext cx="8857900" cy="66963"/>
            <a:chOff x="947650" y="2754883"/>
            <a:chExt cx="7257600" cy="89284"/>
          </a:xfrm>
        </p:grpSpPr>
        <p:sp>
          <p:nvSpPr>
            <p:cNvPr id="1436786222" name="Google Shape;93;g208e6f88771_0_0"/>
            <p:cNvSpPr/>
            <p:nvPr/>
          </p:nvSpPr>
          <p:spPr bwMode="auto">
            <a:xfrm>
              <a:off x="947650" y="2754883"/>
              <a:ext cx="7257600" cy="52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1176"/>
                </a:srgbClr>
              </a:outerShdw>
            </a:effectLst>
          </p:spPr>
          <p:txBody>
            <a:bodyPr spcFirstLastPara="1" wrap="square" lIns="91424" tIns="45699" rIns="91424" bIns="45699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endParaRPr>
            </a:p>
          </p:txBody>
        </p:sp>
        <p:sp>
          <p:nvSpPr>
            <p:cNvPr id="1549119871" name="Google Shape;94;g208e6f88771_0_0"/>
            <p:cNvSpPr/>
            <p:nvPr/>
          </p:nvSpPr>
          <p:spPr bwMode="auto">
            <a:xfrm rot="10799990" flipH="1">
              <a:off x="947650" y="2798568"/>
              <a:ext cx="7257600" cy="4559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1176"/>
                </a:srgbClr>
              </a:outerShdw>
            </a:effectLst>
          </p:spPr>
          <p:txBody>
            <a:bodyPr spcFirstLastPara="1" wrap="square" lIns="91424" tIns="45699" rIns="91424" bIns="45699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126277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1. Органы исполнительной власти субъектов Российской Федерации, осуществляющие региональный государственный контроль (надзор) в области обращения с животными, рассматривают дела об административных правонарушениях, предусмотренных частью 1, частью 2 (в пределах своих полномочий) и частью 3 статьи 8.52, статьей 8.54 КоАП РФ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3888" y="2908698"/>
            <a:ext cx="7886700" cy="1358502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2. Рассматривать дела об административных правонарушениях от имени органов, указанных в части 1 настоящей статьи, вправе руководители соответствующих органов исполнительной власти субъектов Российской Федерации, их заместители, руководители структурных подразделений соответствующих органов исполнительной власти субъектов Российской Федерации,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их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заместители.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0507036" name="Google Shape;92;g208e6f88771_0_0"/>
          <p:cNvGrpSpPr/>
          <p:nvPr/>
        </p:nvGrpSpPr>
        <p:grpSpPr bwMode="auto">
          <a:xfrm>
            <a:off x="143044" y="791818"/>
            <a:ext cx="8857900" cy="66963"/>
            <a:chOff x="947650" y="2754883"/>
            <a:chExt cx="7257600" cy="89284"/>
          </a:xfrm>
        </p:grpSpPr>
        <p:sp>
          <p:nvSpPr>
            <p:cNvPr id="1436786222" name="Google Shape;93;g208e6f88771_0_0"/>
            <p:cNvSpPr/>
            <p:nvPr/>
          </p:nvSpPr>
          <p:spPr bwMode="auto">
            <a:xfrm>
              <a:off x="947650" y="2754883"/>
              <a:ext cx="7257600" cy="52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1176"/>
                </a:srgbClr>
              </a:outerShdw>
            </a:effectLst>
          </p:spPr>
          <p:txBody>
            <a:bodyPr spcFirstLastPara="1" wrap="square" lIns="91424" tIns="45699" rIns="91424" bIns="45699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endParaRPr>
            </a:p>
          </p:txBody>
        </p:sp>
        <p:sp>
          <p:nvSpPr>
            <p:cNvPr id="1549119871" name="Google Shape;94;g208e6f88771_0_0"/>
            <p:cNvSpPr/>
            <p:nvPr/>
          </p:nvSpPr>
          <p:spPr bwMode="auto">
            <a:xfrm rot="10799990" flipH="1">
              <a:off x="947650" y="2798568"/>
              <a:ext cx="7257600" cy="4559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1176"/>
                </a:srgbClr>
              </a:outerShdw>
            </a:effectLst>
          </p:spPr>
          <p:txBody>
            <a:bodyPr spcFirstLastPara="1" wrap="square" lIns="91424" tIns="45699" rIns="91424" bIns="45699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3043" y="1000668"/>
            <a:ext cx="88088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Реализация норм Федерального закона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 13.06.2023 № 230-ФЗ «О внесении изменений в Кодекс Российской Федерации об административных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правонарушениях» позволит повысить эффективность соблюдения требований законодательства в области обращения с животными, что, в свою очередь, будет способствовать достижению целей защиты животных и обеспечения безопасности, прав и законных интересов граждан при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обращении с животным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043" y="222007"/>
            <a:ext cx="8857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Перспективы реализации изменений в КоАП РФ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04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1_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379</Words>
  <Application>Microsoft Office PowerPoint</Application>
  <DocSecurity>0</DocSecurity>
  <PresentationFormat>Экран (16:9)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Montserrat SemiBold</vt:lpstr>
      <vt:lpstr>Times New Roman</vt:lpstr>
      <vt:lpstr>Montserrat</vt:lpstr>
      <vt:lpstr>Libre Franklin Medium</vt:lpstr>
      <vt:lpstr>Calibri</vt:lpstr>
      <vt:lpstr>Montserrat Medium</vt:lpstr>
      <vt:lpstr>PT Serif</vt:lpstr>
      <vt:lpstr>1_Office Theme</vt:lpstr>
      <vt:lpstr>Вступление в силу Федерального закона от 13.06.2023 N 230-ФЗ  «О внесении изменений в Кодекс Российской Федерации  об административных правонарушениях» в части установления ответственности за нарушение законодательства в области обращения с животными </vt:lpstr>
      <vt:lpstr>Предупреждение или наложение административного штрафа  на граждан - от 1 500 до 3 000 рублей;  на должностных лиц - от 5 000 до 15 000 рублей;  на юридических лиц - от 15 000 до 30 000 рублей</vt:lpstr>
      <vt:lpstr>Наложение административного штрафа  на граждан - от 5 000 до 15 000 рублей;  на должностных лиц - от 15 000 до 30 000 рублей;  на юридических лиц - от 50 000 до 100 000 рублей</vt:lpstr>
      <vt:lpstr>Наложение административного штрафа  на граждан - от 10 000 до 30 000 рублей;  на должностных лиц - от 50 000 до 100 000 рублей;  на юридических лиц - от 100 000 до 200 000 рублей</vt:lpstr>
      <vt:lpstr>Наложение административного штрафа  на должностных лиц - от 5 000 до 15 000 рублей;  на юридических лиц - от 15 000 до 30 000 рублей</vt:lpstr>
      <vt:lpstr>Предупреждение или наложение административного штрафа  на граждан  -  от 3 000 до 5 000 рублей;  на должностных лиц - от 5 000 до 15 000 рублей;  на юридических лиц - от 30 000 до 50 000 рублей</vt:lpstr>
      <vt:lpstr>Презентация PowerPoint</vt:lpstr>
      <vt:lpstr>1. Органы исполнительной власти субъектов Российской Федерации, осуществляющие региональный государственный контроль (надзор) в области обращения с животными, рассматривают дела об административных правонарушениях, предусмотренных частью 1, частью 2 (в пределах своих полномочий) и частью 3 статьи 8.52, статьей 8.54 КоАП РФ.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ОПЕРАТИВНОГО ШТАБА В ОБЛАСТИ ОБРАЩЕНИЯ С ЖИВОТНЫМИ НА ТЕРРИТОРИИ ХАНТЫ-МАНСИЙСКОГО АВТОНОМНОГО ОКРУГА – ЮГРЫ</dc:title>
  <dc:creator>user</dc:creator>
  <cp:lastModifiedBy>Пупышева Марина Владимировна</cp:lastModifiedBy>
  <cp:revision>59</cp:revision>
  <dcterms:created xsi:type="dcterms:W3CDTF">2018-09-04T12:10:47Z</dcterms:created>
  <dcterms:modified xsi:type="dcterms:W3CDTF">2023-07-19T11:35:43Z</dcterms:modified>
  <dc:identifier/>
  <dc:language/>
  <cp:version/>
</cp:coreProperties>
</file>