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0" r:id="rId3"/>
    <p:sldId id="258" r:id="rId4"/>
    <p:sldId id="260" r:id="rId5"/>
    <p:sldId id="261" r:id="rId6"/>
    <p:sldId id="264" r:id="rId7"/>
    <p:sldId id="263" r:id="rId8"/>
    <p:sldId id="265" r:id="rId9"/>
    <p:sldId id="266" r:id="rId10"/>
    <p:sldId id="275" r:id="rId11"/>
    <p:sldId id="267" r:id="rId12"/>
    <p:sldId id="278" r:id="rId13"/>
    <p:sldId id="268" r:id="rId14"/>
    <p:sldId id="279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81" r:id="rId23"/>
    <p:sldId id="277" r:id="rId24"/>
    <p:sldId id="282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E46B1-0848-4E62-9D46-DDAA4580EA60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A23D7-C1A7-49BF-9F3C-8F0028621D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E46B1-0848-4E62-9D46-DDAA4580EA60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A23D7-C1A7-49BF-9F3C-8F0028621D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E46B1-0848-4E62-9D46-DDAA4580EA60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A23D7-C1A7-49BF-9F3C-8F0028621D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E46B1-0848-4E62-9D46-DDAA4580EA60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A23D7-C1A7-49BF-9F3C-8F0028621D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E46B1-0848-4E62-9D46-DDAA4580EA60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A23D7-C1A7-49BF-9F3C-8F0028621D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E46B1-0848-4E62-9D46-DDAA4580EA60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A23D7-C1A7-49BF-9F3C-8F0028621D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E46B1-0848-4E62-9D46-DDAA4580EA60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A23D7-C1A7-49BF-9F3C-8F0028621D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E46B1-0848-4E62-9D46-DDAA4580EA60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A23D7-C1A7-49BF-9F3C-8F0028621D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E46B1-0848-4E62-9D46-DDAA4580EA60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A23D7-C1A7-49BF-9F3C-8F0028621D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E46B1-0848-4E62-9D46-DDAA4580EA60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A23D7-C1A7-49BF-9F3C-8F0028621D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E46B1-0848-4E62-9D46-DDAA4580EA60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A23D7-C1A7-49BF-9F3C-8F0028621D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E46B1-0848-4E62-9D46-DDAA4580EA60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A23D7-C1A7-49BF-9F3C-8F0028621D6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KuznecovaVG\Desktop\1616527280_17-p-fon-dlya-prezentatsii-puteshestvie-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56" y="214290"/>
            <a:ext cx="5937250" cy="47132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785918" y="5072074"/>
            <a:ext cx="5861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ГОРОДСКОЕ ПОСЕЛЕНИЕ ТАЁЖНЫЙ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8708" y="5715016"/>
            <a:ext cx="8075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 Antiqua" pitchFamily="18" charset="0"/>
              </a:rPr>
              <a:t>       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Выставка, посвященная 55-летию образования Советского района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uznecovaVG\Desktop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19" t="1261" r="2478"/>
          <a:stretch/>
        </p:blipFill>
        <p:spPr bwMode="auto">
          <a:xfrm>
            <a:off x="1714480" y="0"/>
            <a:ext cx="4716000" cy="63697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5720" y="6286521"/>
            <a:ext cx="8429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1000"/>
              </a:spcAft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Архивный отдел администрации Кондинского района .Фонд 1. Опись 1. Дело 126. Лист 40.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KuznecovaVG\Desktop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57158" y="285728"/>
            <a:ext cx="84296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По мере строительства посёлка возникла необходимость в школе, так как всё больше семей               с детьми приезжали в молодой посёлок.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Школа в посёлке Таёжный открылась 1 сентября 1962 года. Это было здание всего на 20 мест.</a:t>
            </a:r>
          </a:p>
          <a:p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Первым зданием школы была половина жилого дома, расположенного по улице Ленина, 1-1, где занимались только дети начальных классов, дети с 5 класса сначала учились в Пионерской, а затем Малиновской школах. Учащихся становилось больше, поэтому школа стала занимать весь жилой дом.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KuznecovaVG\Desktop\1969 год, новая школ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2862000"/>
            <a:ext cx="6687867" cy="39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57159" y="1928802"/>
            <a:ext cx="73581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В первый день сентября 1969 года школа распахнула двери для учеников 1-10 классов,  стала средней общеобразовательной школой. Помещение школы было деревянным, учителя вместе  с учениками достраивали, красили в течение учебного года. Тридцать лет школа была родным домом учителей и учеников.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uznecovaVG\Desktop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 descr="C:\Users\KuznecovaVG\Desktop\01.09.2001 го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214422"/>
            <a:ext cx="7620000" cy="5076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928663" y="285728"/>
            <a:ext cx="80010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1 сентября 2001 года для всех жителей посёлка Таежный  стал  настоящим праздником. 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 поселке открыли новое современное трехэтажное здание средней общеобразовательной школы п. Таежный.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uznecovaVG\Desktop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object 2"/>
          <p:cNvPicPr/>
          <p:nvPr/>
        </p:nvPicPr>
        <p:blipFill>
          <a:blip r:embed="rId3" cstate="print"/>
          <a:srcRect l="7535" t="51487" b="6680"/>
          <a:stretch>
            <a:fillRect/>
          </a:stretch>
        </p:blipFill>
        <p:spPr>
          <a:xfrm>
            <a:off x="1357290" y="1928802"/>
            <a:ext cx="5940000" cy="4284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/>
          <p:cNvSpPr txBox="1"/>
          <p:nvPr/>
        </p:nvSpPr>
        <p:spPr>
          <a:xfrm>
            <a:off x="214282" y="357166"/>
            <a:ext cx="8429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Поселок строился, росло население, увеличивалось число читателей, поэтому нужна была библиотека, которая могла бы удовлетворить каждого жителя.</a:t>
            </a:r>
          </a:p>
          <a:p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1 сентября 1971 года библиотека в посёлке Таёжный открыла свои двери для всех читателей. 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uznecovaVG\Desktop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5" name="Picture 3" descr="C:\Users\KuznecovaVG\Desktop\inde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857232"/>
            <a:ext cx="4244319" cy="316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C:\Users\KuznecovaVG\Desktop\fon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3571876"/>
            <a:ext cx="3888000" cy="291600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HeroicExtremeLeftFacing"/>
            <a:lightRig rig="threePt" dir="t"/>
          </a:scene3d>
        </p:spPr>
      </p:pic>
      <p:pic>
        <p:nvPicPr>
          <p:cNvPr id="3079" name="Picture 7" descr="C:\Users\KuznecovaVG\Desktop\abonement_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429000"/>
            <a:ext cx="4318821" cy="288000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RightFacing"/>
            <a:lightRig rig="threePt" dir="t"/>
          </a:scene3d>
        </p:spPr>
      </p:pic>
      <p:sp>
        <p:nvSpPr>
          <p:cNvPr id="9" name="TextBox 8"/>
          <p:cNvSpPr txBox="1"/>
          <p:nvPr/>
        </p:nvSpPr>
        <p:spPr>
          <a:xfrm>
            <a:off x="500034" y="428604"/>
            <a:ext cx="8001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 Таёжная библиотека муниципального бюджетного  учреждения культуры </a:t>
            </a:r>
          </a:p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«Межпоселенческая библиотека Советского района». Год постройки здания - 2010 . 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KuznecovaVG\Desktop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object 2"/>
          <p:cNvPicPr/>
          <p:nvPr/>
        </p:nvPicPr>
        <p:blipFill>
          <a:blip r:embed="rId3" cstate="print"/>
          <a:srcRect l="66535" b="75611"/>
          <a:stretch>
            <a:fillRect/>
          </a:stretch>
        </p:blipFill>
        <p:spPr>
          <a:xfrm>
            <a:off x="357158" y="142852"/>
            <a:ext cx="2556000" cy="2520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object 2"/>
          <p:cNvPicPr/>
          <p:nvPr/>
        </p:nvPicPr>
        <p:blipFill>
          <a:blip r:embed="rId3" cstate="print"/>
          <a:srcRect t="58054"/>
          <a:stretch>
            <a:fillRect/>
          </a:stretch>
        </p:blipFill>
        <p:spPr>
          <a:xfrm>
            <a:off x="928662" y="4019066"/>
            <a:ext cx="6804000" cy="283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928926" y="357166"/>
            <a:ext cx="592935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С октября 1961 года люди прибывали в посёлок и, несмотря на то, что не было нормальных условий для проживания, они тянулись 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к культуре.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Так, уже в середине 1962 года, в одном из щитовых домов было выделено помещение, которое напоминало сельский клуб, это были полдома по улице Дружбы Народов, во второй половине жила семья.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Позже был построен специально под клуб деревянный дом по улице Строителей.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Третье здание клуба располагалось по ул. Некрасова (сгорело в 1984 году).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596" y="2643182"/>
            <a:ext cx="835824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И только четвёртое здание можно было назвать Домом культуры, оно было построено по специальному проекту и располагалось по улице Железнодорожной. Официальное открытие Дома культуры было в августе 1971 года.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Из материальных ценностей в Доме культуры были 2 самодельных стола, 2 красных сатиновых скатерти, 1 баян и магнитофон «Тембр». Вместо стульев были самодельные лавки. В зрительном зале стояли деревянные кресла. В Доме культуры кроме зрительного зала было фойе  и 3 кружковые комнаты.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KuznecovaVG\Desktop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object 2"/>
          <p:cNvPicPr/>
          <p:nvPr/>
        </p:nvPicPr>
        <p:blipFill>
          <a:blip r:embed="rId3" cstate="print"/>
          <a:srcRect b="15493"/>
          <a:stretch>
            <a:fillRect/>
          </a:stretch>
        </p:blipFill>
        <p:spPr>
          <a:xfrm>
            <a:off x="0" y="0"/>
            <a:ext cx="2952000" cy="3132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object 2"/>
          <p:cNvPicPr/>
          <p:nvPr/>
        </p:nvPicPr>
        <p:blipFill>
          <a:blip r:embed="rId4" cstate="print"/>
          <a:srcRect l="31916" b="69966"/>
          <a:stretch>
            <a:fillRect/>
          </a:stretch>
        </p:blipFill>
        <p:spPr>
          <a:xfrm>
            <a:off x="5639042" y="4857760"/>
            <a:ext cx="3504958" cy="200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ject 2"/>
          <p:cNvPicPr/>
          <p:nvPr/>
        </p:nvPicPr>
        <p:blipFill>
          <a:blip r:embed="rId5" cstate="print"/>
          <a:srcRect l="68837" t="23892" b="54263"/>
          <a:stretch>
            <a:fillRect/>
          </a:stretch>
        </p:blipFill>
        <p:spPr>
          <a:xfrm>
            <a:off x="0" y="4571984"/>
            <a:ext cx="2268000" cy="230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928926" y="285728"/>
            <a:ext cx="607223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Вслед за первопрохоцами в посёлке Таёжный появился и человек самой гуманной профессии – медицинский работник.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Присутствие такого специалиста в новом посёлке диктовалось самой жизнью.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Сначала это был фельдшерский пункт и располагался он в вагончике, затем в половине дома по улице 50 лет Октября.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С 1970 года амбулатория располагалась в приспособленном здании Таёжного леспромхоза, здесь уже медицинскую помощь оказывали педиатр, терапевт, и появился процедурный кабинет.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В 1980 году здание амбулатории расширилось за счёт пристроя,             в котором располагалась детская консультация. Значительно увеличились площади амбулатории, стали функционировать клиническая лаборатория и стоматологический кабинет.   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158" y="3286124"/>
            <a:ext cx="84296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Для оказания «скорой помощи» приобретён переносной дефибриллятор (прибор для оказания первой помощи при критических нарушениях сердечного ритма).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Для физиотерапевтических процедур была выделена часть здания поселкового Совета по улице Железнодорожной под физкабинет.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object 2"/>
          <p:cNvPicPr/>
          <p:nvPr/>
        </p:nvPicPr>
        <p:blipFill>
          <a:blip r:embed="rId5" cstate="print"/>
          <a:srcRect t="45543" r="53429"/>
          <a:stretch>
            <a:fillRect/>
          </a:stretch>
        </p:blipFill>
        <p:spPr>
          <a:xfrm>
            <a:off x="3071802" y="4357694"/>
            <a:ext cx="1643042" cy="2391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uznecovaVG\Desktop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object 2"/>
          <p:cNvPicPr/>
          <p:nvPr/>
        </p:nvPicPr>
        <p:blipFill>
          <a:blip r:embed="rId3" cstate="print"/>
          <a:srcRect l="7003" t="30270" r="59146" b="41702"/>
          <a:stretch>
            <a:fillRect/>
          </a:stretch>
        </p:blipFill>
        <p:spPr>
          <a:xfrm>
            <a:off x="285720" y="214290"/>
            <a:ext cx="2556000" cy="273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000100" y="2857496"/>
            <a:ext cx="1177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К. И. Ломтева</a:t>
            </a:r>
          </a:p>
          <a:p>
            <a:pPr algn="ctr"/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1980 год</a:t>
            </a:r>
            <a:endParaRPr lang="ru-RU" sz="1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object 2"/>
          <p:cNvPicPr/>
          <p:nvPr/>
        </p:nvPicPr>
        <p:blipFill>
          <a:blip r:embed="rId3" cstate="print"/>
          <a:srcRect l="15966" t="73233" r="781"/>
          <a:stretch>
            <a:fillRect/>
          </a:stretch>
        </p:blipFill>
        <p:spPr>
          <a:xfrm>
            <a:off x="3357554" y="4286256"/>
            <a:ext cx="5652000" cy="237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786051" y="428604"/>
            <a:ext cx="60722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Почтовое отделение открылось в посёлке Таёжный в 1965 году, оно располагалось по улице Ленина. Почту доставляли на машине, которая возила учеников старших классов в школу посёлка Пионерский.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Подписных изданий – газет и журналов  - было 4788 экземпляров, отмечалась необходимость использования почтового вагона по отправке жителями писем.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С 1984 года почтовое отделение располагалось по улице Железнодорожной на первом этаже автоматизированной телефонной станции.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С 2000 года почтовое отделение располагается в здании администрации  городского поселения Таёжный по улице Железнодорожная, 11. 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720" y="3500438"/>
            <a:ext cx="85725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Обмен почты производился вручную с обменщиком поезда. Когда ходили на обмен почты, то почтовое отделение закрывали и все посылки носили к железнодорожной станции. 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Объём работы был очень большой, ведь в первые годы телефонная связь не работала.   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uznecovaVG\Desktop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 descr="C:\Users\KuznecovaVG\Desktop\л. 3 об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74" y="142852"/>
            <a:ext cx="5318864" cy="410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643438" y="6308542"/>
            <a:ext cx="4143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Фонд Фотодокументов. Опись 2. Дело 3. Лист 3.  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29256" y="357166"/>
            <a:ext cx="342902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С первыми строителями в посёлке появились телефонисты.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Радиосвязь осуществлялась 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по телефонному радиоканалу                   в телеграфном режиме. Чуть позже Берёзовский леспромхоз протянул воздушную телефонную связь через первый коммутатор, который располагался в конторе лемпромхоза, второй располагался на том месте, 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где  построен жилой дом по ул. Курченко, и принадлежал Саратовскому ЛПХ № 4.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Коммутатор имел всего 200 точек, 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а телефонных аппаратов было 300, иногда на одной линии было установлено по 5-7 номеров.  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844" y="4357694"/>
            <a:ext cx="885831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Приходилось, соответственно, соединять первого абонента по одному звонку, второго – двумя и так далее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Особенные неудобства при такой системе испытывали жители при ночных переговорах. Из-за ночного звонка приходилось будить 2-3 семьи, но люди терпели, не сетовали, лишь бы был телефон в квартире.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Всем жителям посёлка стало комфортнее, когда построили двух этажное здание, где располагались: почтовое отделение, филиал сберкассы и координатная автоматизированная телефонная станция на 400 номеров. Это позволило установить индивидуальные телефонные линии большой части населения и             в полном объёме телефонизировать организации.  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uznecovaVG\Desktop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object 2"/>
          <p:cNvPicPr/>
          <p:nvPr/>
        </p:nvPicPr>
        <p:blipFill>
          <a:blip r:embed="rId3" cstate="print"/>
          <a:srcRect t="80033" r="47780"/>
          <a:stretch>
            <a:fillRect/>
          </a:stretch>
        </p:blipFill>
        <p:spPr>
          <a:xfrm>
            <a:off x="142844" y="285728"/>
            <a:ext cx="3528000" cy="21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643306" y="428604"/>
            <a:ext cx="52864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В 1969 году появилась швейная мастерская и парикмахерская по улице 50 лет Октября в здании библиотеки. Мастерская была небольшой, утюги угольные.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В 1972 году открылся комбинат бытового обслуживания населения посёлка Таёжный по улице Железнодорожной        (от Советского Дома быта). Количество работников доходило 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до 30 человек. При комбинате бытового обслуживания населения было открыто ателье по изготовлению швейных изделий и парикмахерская.  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object 2"/>
          <p:cNvPicPr/>
          <p:nvPr/>
        </p:nvPicPr>
        <p:blipFill>
          <a:blip r:embed="rId4" cstate="print"/>
          <a:srcRect l="1464" t="74882" r="66324" b="7645"/>
          <a:stretch>
            <a:fillRect/>
          </a:stretch>
        </p:blipFill>
        <p:spPr>
          <a:xfrm>
            <a:off x="285720" y="2928934"/>
            <a:ext cx="3143272" cy="259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428992" y="2928934"/>
            <a:ext cx="55007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В 1963 году была построена пекарня по улице Дорожной 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на 2 печи, где выпекалось по 200  булок хлеба за смену.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Новая хлебопекарня была введена в эксплуатацию в 1972 году.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 этой пекарне уже было 4 печи, 3 из них были в работе 4-я 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 резерве.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На территории посёлка появились и новые магазины: продуктовый, промышленных товаров, книжный. 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По железнодорожной ветке курсировал вагон-лавка с продуктами и промышленными товарами.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uznecovaVG\Desktop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 descr="C:\Users\KuznecovaVG\Desktop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0"/>
            <a:ext cx="4616699" cy="66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uznecovaVG\Desktop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KuznecovaVG\Desktop\IMG_20230222_1404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0"/>
            <a:ext cx="4513069" cy="66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929190" y="6000769"/>
            <a:ext cx="421481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Фонд 2. Опись 1. Дело 153. Лист 21.  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072066" y="642918"/>
            <a:ext cx="37559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Решение исполнительного комитета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Советского Районного Совета депутатов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трудящихся Тюменской области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от 27 ноября 1975 года № 310 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«Об отнесении посёлка Таёжный 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к категории рабочих посёлков»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uznecovaVG\Desktop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object 2"/>
          <p:cNvPicPr/>
          <p:nvPr/>
        </p:nvPicPr>
        <p:blipFill>
          <a:blip r:embed="rId3" cstate="print"/>
          <a:srcRect l="27738" b="34163"/>
          <a:stretch>
            <a:fillRect/>
          </a:stretch>
        </p:blipFill>
        <p:spPr>
          <a:xfrm>
            <a:off x="3000364" y="142852"/>
            <a:ext cx="4838644" cy="633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ject 2"/>
          <p:cNvPicPr/>
          <p:nvPr/>
        </p:nvPicPr>
        <p:blipFill>
          <a:blip r:embed="rId3" cstate="print"/>
          <a:srcRect t="23126" r="70141" b="25181"/>
          <a:stretch>
            <a:fillRect/>
          </a:stretch>
        </p:blipFill>
        <p:spPr>
          <a:xfrm>
            <a:off x="285720" y="357166"/>
            <a:ext cx="2214546" cy="542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uznecovaVG\Desktop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28596" y="214290"/>
            <a:ext cx="83582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Были и трудные годы в судьбе Таёжного, когда в 90-е годы встал вопрос о закрытии поселка 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и расселения жителей в ближайшие поселения. К тому времени стали закрываться почти все магазины, в аварийном состоянии находилась средняя школа. Но руководство района сделали всё, чтобы жизнь посёлка продолжалась: были выделены финансовые средства на строительство важных объектов соцкультбыта, благоустроенного жилья. 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Одна из первых в районе была введена в эксплуатацию станция химической очистки воды, сдан пристрой к спортивному комплексу, открыта трехэтажная средняя школа, которая считается одной из лучших в районе, современное здание амбулатории. 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Жители верят в будущее своего маленького, но очень дорогого сердцу таёжного уголка.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KuznecovaVG\Desktop\image_id_11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143116"/>
            <a:ext cx="7611000" cy="3453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42844" y="5357826"/>
            <a:ext cx="885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Участники праздничного парада представители трудовых коллективов учреждений, организаций посёлка Таёжный. 2003 год.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348" y="6357958"/>
            <a:ext cx="8292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Фонд Фотодокументов. Опись 1. Дело 962.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uznecovaVG\Desktop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KuznecovaVG\Desktop\Таежный 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14884"/>
            <a:ext cx="8914226" cy="201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KuznecovaVG\Desktop\uZtFQ1Ozq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0"/>
            <a:ext cx="8658225" cy="2886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000232" y="2857496"/>
            <a:ext cx="59269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Быть может, и ярче, и больше, и краше посёлки есть где-то.</a:t>
            </a:r>
          </a:p>
          <a:p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Любя лишь тебя, мы не видим иную красу.</a:t>
            </a:r>
          </a:p>
          <a:p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Живёт наш Таёжный, встречая с улыбкой рассветы,</a:t>
            </a:r>
          </a:p>
          <a:p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лапы у елей, как в песне, дрожат на весу...</a:t>
            </a:r>
          </a:p>
          <a:p>
            <a:endParaRPr lang="ru-RU" sz="16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</a:t>
            </a:r>
            <a:r>
              <a:rPr lang="ru-RU" sz="1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Виктория Шкляр</a:t>
            </a:r>
            <a:endParaRPr lang="ru-RU" sz="1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uznecovaVG\Desktop\1616527280_17-p-fon-dlya-prezentatsii-puteshestvie-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58" y="571480"/>
            <a:ext cx="8215370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При подготовке выставки были использованы документы Архивного отдела управления по организации деятельности администрации Советского района:</a:t>
            </a:r>
          </a:p>
          <a:p>
            <a:pPr lvl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Фонд 36. Наблюдательное дело;</a:t>
            </a:r>
          </a:p>
          <a:p>
            <a:pPr lvl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Фонд 2. Опись 1. Дело 153. Лист 21;</a:t>
            </a:r>
          </a:p>
          <a:p>
            <a:pPr lvl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Фонд Фотодокументов. Опись 1;</a:t>
            </a:r>
          </a:p>
          <a:p>
            <a:pPr lvl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Фонд Фотодокументов. Опись 2.</a:t>
            </a:r>
          </a:p>
          <a:p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- Мой адрес – Советский район. Научно-художественное издание. Администрация Советского района, 2003г., Издательство «У-Фактория», художественное оформление, 2003 г;</a:t>
            </a:r>
          </a:p>
          <a:p>
            <a:pPr lvl="0" algn="just">
              <a:buFontTx/>
              <a:buChar char="-"/>
            </a:pP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Советский район: знакомый и незнакомый /ред. Г. Л. Беловол. – Екатеринбург: Уральский рабочий, 2018. – 320 с. : фото;</a:t>
            </a:r>
          </a:p>
          <a:p>
            <a:pPr lvl="0" algn="just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- Так все начиналось. Администрация Советского района, 2008;</a:t>
            </a:r>
          </a:p>
          <a:p>
            <a:pPr lvl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- Таёжному – 50 Люди События Факты. Администрация городского поселения Таёжный, 2011.</a:t>
            </a:r>
          </a:p>
          <a:p>
            <a:pPr lvl="0"/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Выставка подготовлена ведущим специалистом архивного отдела управления              по организации деятельности администрации Советского района </a:t>
            </a:r>
          </a:p>
          <a:p>
            <a:pPr lvl="0"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Саутиной Людмилой Витальевной. 2023 </a:t>
            </a:r>
            <a:r>
              <a:rPr lang="ru-RU" b="1" i="1" dirty="0" smtClean="0">
                <a:latin typeface="Book Antiqua" pitchFamily="18" charset="0"/>
              </a:rPr>
              <a:t>год. </a:t>
            </a:r>
            <a:endParaRPr lang="ru-RU" b="1" i="1" dirty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uznecovaVG\Desktop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00852"/>
          </a:xfrm>
          <a:prstGeom prst="rect">
            <a:avLst/>
          </a:prstGeom>
          <a:noFill/>
        </p:spPr>
      </p:pic>
      <p:pic>
        <p:nvPicPr>
          <p:cNvPr id="1027" name="Picture 3" descr="C:\Users\KuznecovaVG\Desktop\Suv3sbSbD5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00" y="285728"/>
            <a:ext cx="2966491" cy="21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KuznecovaVG\Desktop\Железная дорога Ивдель – Обь, начало 60-х годов, первые километр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32" y="3571876"/>
            <a:ext cx="4271450" cy="29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143240" y="357166"/>
            <a:ext cx="60594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Таёжная целина... Нетронутая вековая тайга, увалы, сопки, меж 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ними «белые пятна» непроходимых болот, где никогда не ступала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нога человека. Глушь, безлюдье на сотни километров. Коренные жители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этого края ханты и манси называли места, где должна пройти дорога,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«мертвым лесом» – по их понятиям, мало здесь промыслового зверя. Поэтому и редки поселения в этом краю. </a:t>
            </a:r>
          </a:p>
          <a:p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844" y="2357430"/>
            <a:ext cx="87868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 1960 годы для освоения лесных массивов была построена  железнодорожная ветка Ивдель-Обь, ставшая геометрической  осью, вдоль которой возникло девять леспромхозов. В июле 1961 года  были созданы Саратовский 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леспромхоз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и следом – Березовский лестранхоз. Решением Тюменского облисполкома был выделен участок под строительство поселка Таежный.    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uznecovaVG\Desktop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 cstate="print"/>
          <a:srcRect t="2247" r="739" b="33707"/>
          <a:stretch>
            <a:fillRect/>
          </a:stretch>
        </p:blipFill>
        <p:spPr>
          <a:xfrm>
            <a:off x="4284000" y="3000372"/>
            <a:ext cx="4860000" cy="37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42844" y="214290"/>
            <a:ext cx="887670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Посёлок Таёжный расположен на границе Свердловской и Тюменской областей, это западный рубеж  Ханты-Мансийского автономного округа  и Советского района. До недавних времён в посёлке стояла стела (как её называли жители «пограничный столб»), на которой с одной стороны было написано  «Свердловская область», на другой – «Тюменская область».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Так уж получилось, что этот населённый пункт разделяет железная дорога, по одну её сторону жили работники первого лесопромышленного предприятия – Берёзовского лестранхоза, а по другую сторону – работники второго лесопромышленного предприятия – Саратовского леспромхоза № 4.</a:t>
            </a:r>
          </a:p>
          <a:p>
            <a:r>
              <a:rPr lang="ru-RU" sz="1400" b="1" i="1" smtClean="0">
                <a:latin typeface="Times New Roman" pitchFamily="18" charset="0"/>
                <a:cs typeface="Times New Roman" pitchFamily="18" charset="0"/>
              </a:rPr>
              <a:t>   История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посёлка тесно связана с его хозяйственным развитием, с решением партии и правительства начать освоение лесных массивов Западной Сибири для удовлетворения потребностей народного хозяйства в древесине.   </a:t>
            </a:r>
          </a:p>
          <a:p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object 2"/>
          <p:cNvPicPr/>
          <p:nvPr/>
        </p:nvPicPr>
        <p:blipFill>
          <a:blip r:embed="rId4" cstate="print"/>
          <a:srcRect l="3709" t="5171" b="15804"/>
          <a:stretch>
            <a:fillRect/>
          </a:stretch>
        </p:blipFill>
        <p:spPr>
          <a:xfrm>
            <a:off x="428596" y="3429000"/>
            <a:ext cx="3709124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uznecovaVG\Desktop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object 2"/>
          <p:cNvPicPr/>
          <p:nvPr/>
        </p:nvPicPr>
        <p:blipFill>
          <a:blip r:embed="rId3" cstate="print"/>
          <a:srcRect l="24269" t="2376" r="2923" b="3752"/>
          <a:stretch>
            <a:fillRect/>
          </a:stretch>
        </p:blipFill>
        <p:spPr>
          <a:xfrm>
            <a:off x="285720" y="928670"/>
            <a:ext cx="3643338" cy="5643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ject 2"/>
          <p:cNvPicPr/>
          <p:nvPr/>
        </p:nvPicPr>
        <p:blipFill>
          <a:blip r:embed="rId4" cstate="print"/>
          <a:srcRect l="6614" r="24594" b="29963"/>
          <a:stretch>
            <a:fillRect/>
          </a:stretch>
        </p:blipFill>
        <p:spPr>
          <a:xfrm>
            <a:off x="4857752" y="1643050"/>
            <a:ext cx="3714776" cy="4714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85720" y="428604"/>
            <a:ext cx="7358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Чтобы помнить и хранить, нужно знать с чего всё начиналось. А начиналось всё           с первого документа, определяющего место закладки поселка. 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uznecovaVG\Desktop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object 2"/>
          <p:cNvPicPr/>
          <p:nvPr/>
        </p:nvPicPr>
        <p:blipFill>
          <a:blip r:embed="rId3" cstate="print"/>
          <a:srcRect t="24912" r="63295" b="56189"/>
          <a:stretch>
            <a:fillRect/>
          </a:stretch>
        </p:blipFill>
        <p:spPr>
          <a:xfrm>
            <a:off x="428596" y="4357694"/>
            <a:ext cx="2340000" cy="194400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1Right"/>
            <a:lightRig rig="threePt" dir="t"/>
          </a:scene3d>
        </p:spPr>
      </p:pic>
      <p:pic>
        <p:nvPicPr>
          <p:cNvPr id="5" name="object 2"/>
          <p:cNvPicPr/>
          <p:nvPr/>
        </p:nvPicPr>
        <p:blipFill>
          <a:blip r:embed="rId3" cstate="print"/>
          <a:srcRect t="49713" r="63867" b="31900"/>
          <a:stretch>
            <a:fillRect/>
          </a:stretch>
        </p:blipFill>
        <p:spPr>
          <a:xfrm>
            <a:off x="3786182" y="4643446"/>
            <a:ext cx="2643174" cy="1928826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1Right"/>
            <a:lightRig rig="threePt" dir="t"/>
          </a:scene3d>
        </p:spPr>
      </p:pic>
      <p:pic>
        <p:nvPicPr>
          <p:cNvPr id="6" name="object 2"/>
          <p:cNvPicPr/>
          <p:nvPr/>
        </p:nvPicPr>
        <p:blipFill>
          <a:blip r:embed="rId3" cstate="print"/>
          <a:srcRect t="73357" r="63477" b="7834"/>
          <a:stretch>
            <a:fillRect/>
          </a:stretch>
        </p:blipFill>
        <p:spPr>
          <a:xfrm>
            <a:off x="5214942" y="2714620"/>
            <a:ext cx="2143140" cy="183600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/>
            <a:lightRig rig="threePt" dir="t"/>
          </a:scene3d>
        </p:spPr>
      </p:pic>
      <p:sp>
        <p:nvSpPr>
          <p:cNvPr id="7" name="TextBox 6"/>
          <p:cNvSpPr txBox="1"/>
          <p:nvPr/>
        </p:nvSpPr>
        <p:spPr>
          <a:xfrm>
            <a:off x="357158" y="428604"/>
            <a:ext cx="84296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Железную дорогу Ивдель – Обь строили военнослужащие, которые жили в палатках по 60 человек.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Несколько палаток и вагончиков стояли возле переезда. 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Для строительства домов необходим был лес. Но было недостаточно техники, рабочих не хватало.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25 октября 1961 года на станцию «Оус» прибыло четыре автомашины марки ЗИЛ – 585, они находились там до наступления благоприятных  условий для перегона их до места нахождения участка (133 км, так назывался 135 км, т.к. расстояние измерялось не от Ивделя, а от Першино). 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25 ноября  1961 года по зимнику автомобили были доставлены до места.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Организационные работы продолжались, поступало оборудование, формировались кадры, время было очень напряженное и ответственное.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object 2"/>
          <p:cNvPicPr/>
          <p:nvPr/>
        </p:nvPicPr>
        <p:blipFill>
          <a:blip r:embed="rId4" cstate="print"/>
          <a:srcRect t="7418"/>
          <a:stretch>
            <a:fillRect/>
          </a:stretch>
        </p:blipFill>
        <p:spPr>
          <a:xfrm>
            <a:off x="2500298" y="2285992"/>
            <a:ext cx="2916000" cy="277200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RightFacing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uznecovaVG\Desktop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 descr="C:\Users\KuznecovaVG\Desktop\IMG_20230213_1244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52"/>
            <a:ext cx="4708377" cy="475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857752" y="500042"/>
            <a:ext cx="41434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6 октября 1961 года прибыли первые строители. Рабочие семьи разместились               в двух вагончиках.  В 1962 году построили три щитовых дома, каждый из которых был разделен на 4 квартиры (четвертушки). В таких квартирах проживали до 8 человек. 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За продуктами в любую погоду ездили в Пионерский. Часть продовольствия, как и зарплату, привозили на вертолёте. Хлеб доставляли из мехколонны, которая находилась 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 нескольких километрах от посёлка. </a:t>
            </a:r>
          </a:p>
          <a:p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4414" y="4786322"/>
            <a:ext cx="2495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п. Таёжный. 1972-1973 год.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14876" y="6198990"/>
            <a:ext cx="42862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Фонд Фотодокументов. Опись 2. Дело 3. Лист 5. 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uznecovaVG\Desktop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object 2"/>
          <p:cNvPicPr/>
          <p:nvPr/>
        </p:nvPicPr>
        <p:blipFill>
          <a:blip r:embed="rId3" cstate="print"/>
          <a:srcRect r="4751" b="7797"/>
          <a:stretch>
            <a:fillRect/>
          </a:stretch>
        </p:blipFill>
        <p:spPr>
          <a:xfrm>
            <a:off x="0" y="0"/>
            <a:ext cx="2571736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ject 2"/>
          <p:cNvPicPr/>
          <p:nvPr/>
        </p:nvPicPr>
        <p:blipFill>
          <a:blip r:embed="rId4" cstate="print"/>
          <a:srcRect r="-309" b="16361"/>
          <a:stretch>
            <a:fillRect/>
          </a:stretch>
        </p:blipFill>
        <p:spPr>
          <a:xfrm>
            <a:off x="5929322" y="3000372"/>
            <a:ext cx="3096000" cy="364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571736" y="428604"/>
            <a:ext cx="628654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На территории посёлка были построены теплицы и свинарник, которые располагались недалеко от нижнего склада Саратовского леспромхоза.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Задачей тепличного хозяйства было обеспечение работников и жителей посёлка Таёжный свежими овощами круглогодично. В период, когда созревал обильный урожай овощей, реализация их шла не только в Таёжном, но и       в посёлках Пионерского куста.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object 2"/>
          <p:cNvPicPr/>
          <p:nvPr/>
        </p:nvPicPr>
        <p:blipFill>
          <a:blip r:embed="rId5" cstate="print"/>
          <a:srcRect t="35018"/>
          <a:stretch>
            <a:fillRect/>
          </a:stretch>
        </p:blipFill>
        <p:spPr>
          <a:xfrm>
            <a:off x="1357290" y="2357430"/>
            <a:ext cx="4896000" cy="428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uznecovaVG\Desktop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4282" y="142852"/>
            <a:ext cx="2196000" cy="2628000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5" name="object 2"/>
          <p:cNvPicPr/>
          <p:nvPr/>
        </p:nvPicPr>
        <p:blipFill>
          <a:blip r:embed="rId4" cstate="print"/>
          <a:srcRect t="3641" r="10439" b="3511"/>
          <a:stretch>
            <a:fillRect/>
          </a:stretch>
        </p:blipFill>
        <p:spPr>
          <a:xfrm>
            <a:off x="5929322" y="3214686"/>
            <a:ext cx="3060000" cy="3492000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571736" y="357166"/>
            <a:ext cx="62788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С разных уголков страны ехали люди на строительство нового посёлка, жизнь протекала весело, несмотря на сложные условия работы и быта. Молодые люди создавали семьи, появлялись дети.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В зарождающемся посёлке не было детского сада. Рабочий класс ударно трудился.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  Детский сад «Белочка» распахнул свои двери для малышей 19 июня 1965 года. Располагался он в районе старой конторы по улице Мира 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(на 50 детей). В его составе было всего 2 группы (старшая и младшая). Численность работников составляла 17 штатных единиц: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object 2"/>
          <p:cNvPicPr/>
          <p:nvPr/>
        </p:nvPicPr>
        <p:blipFill>
          <a:blip r:embed="rId5" cstate="print"/>
          <a:srcRect l="52371" t="42273" r="12715" b="35909"/>
          <a:stretch>
            <a:fillRect/>
          </a:stretch>
        </p:blipFill>
        <p:spPr>
          <a:xfrm>
            <a:off x="3071802" y="2500306"/>
            <a:ext cx="2808000" cy="2520000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ject 2"/>
          <p:cNvPicPr/>
          <p:nvPr/>
        </p:nvPicPr>
        <p:blipFill>
          <a:blip r:embed="rId6" cstate="print"/>
          <a:srcRect t="12906" b="15301"/>
          <a:stretch>
            <a:fillRect/>
          </a:stretch>
        </p:blipFill>
        <p:spPr>
          <a:xfrm>
            <a:off x="142844" y="3786190"/>
            <a:ext cx="2808000" cy="2844000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2122</TotalTime>
  <Words>2030</Words>
  <Application>Microsoft Office PowerPoint</Application>
  <PresentationFormat>Экран (4:3)</PresentationFormat>
  <Paragraphs>129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Company>1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KuznecovaVG</dc:creator>
  <cp:lastModifiedBy>KuznecovaVG</cp:lastModifiedBy>
  <cp:revision>200</cp:revision>
  <dcterms:created xsi:type="dcterms:W3CDTF">2023-02-13T04:16:44Z</dcterms:created>
  <dcterms:modified xsi:type="dcterms:W3CDTF">2023-03-22T08:56:47Z</dcterms:modified>
</cp:coreProperties>
</file>