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1" r:id="rId6"/>
    <p:sldId id="274" r:id="rId7"/>
    <p:sldId id="277" r:id="rId8"/>
    <p:sldId id="272" r:id="rId9"/>
    <p:sldId id="278" r:id="rId10"/>
    <p:sldId id="279" r:id="rId11"/>
    <p:sldId id="280" r:id="rId12"/>
    <p:sldId id="281" r:id="rId13"/>
    <p:sldId id="282" r:id="rId14"/>
    <p:sldId id="284" r:id="rId15"/>
    <p:sldId id="273" r:id="rId16"/>
    <p:sldId id="285" r:id="rId17"/>
    <p:sldId id="283" r:id="rId18"/>
    <p:sldId id="259" r:id="rId19"/>
    <p:sldId id="275" r:id="rId20"/>
    <p:sldId id="276" r:id="rId21"/>
    <p:sldId id="269" r:id="rId22"/>
    <p:sldId id="267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5" autoAdjust="0"/>
    <p:restoredTop sz="86919" autoAdjust="0"/>
  </p:normalViewPr>
  <p:slideViewPr>
    <p:cSldViewPr>
      <p:cViewPr>
        <p:scale>
          <a:sx n="110" d="100"/>
          <a:sy n="110" d="100"/>
        </p:scale>
        <p:origin x="-251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FB58-86A9-430D-9A3F-B7D2DCF22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0EBF-5B07-4D08-B9E3-D785FBA9E0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FB58-86A9-430D-9A3F-B7D2DCF22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0EBF-5B07-4D08-B9E3-D785FBA9E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FB58-86A9-430D-9A3F-B7D2DCF22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0EBF-5B07-4D08-B9E3-D785FBA9E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FB58-86A9-430D-9A3F-B7D2DCF22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0EBF-5B07-4D08-B9E3-D785FBA9E0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FB58-86A9-430D-9A3F-B7D2DCF22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0EBF-5B07-4D08-B9E3-D785FBA9E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FB58-86A9-430D-9A3F-B7D2DCF22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0EBF-5B07-4D08-B9E3-D785FBA9E0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FB58-86A9-430D-9A3F-B7D2DCF22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0EBF-5B07-4D08-B9E3-D785FBA9E0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FB58-86A9-430D-9A3F-B7D2DCF22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0EBF-5B07-4D08-B9E3-D785FBA9E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FB58-86A9-430D-9A3F-B7D2DCF22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0EBF-5B07-4D08-B9E3-D785FBA9E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FB58-86A9-430D-9A3F-B7D2DCF22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0EBF-5B07-4D08-B9E3-D785FBA9E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FB58-86A9-430D-9A3F-B7D2DCF22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0EBF-5B07-4D08-B9E3-D785FBA9E0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B3FB58-86A9-430D-9A3F-B7D2DCF22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650EBF-5B07-4D08-B9E3-D785FBA9E0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381892/0907096ee47b9d4a92d886e7519a7147a9b7af1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381892/eaa0d7f3b489ba5022a1b0b6c801e74315eace27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280920" cy="49685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hlinkClick r:id="rId2"/>
              </a:rPr>
              <a:t>С 16 апреля по 14 июля в положении о закупке нужно отразить порядок </a:t>
            </a:r>
            <a:r>
              <a:rPr lang="ru-RU" u="sng" dirty="0" smtClean="0">
                <a:hlinkClick r:id="rId2"/>
              </a:rPr>
              <a:t>ценообразования</a:t>
            </a:r>
            <a:r>
              <a:rPr lang="ru-RU" u="sng" dirty="0" smtClean="0"/>
              <a:t>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(Федеральный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закон от 05.04.2021 N 86-ФЗ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)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 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Segoe UI Semibold" pitchFamily="34" charset="0"/>
                <a:ea typeface="Calibri"/>
                <a:cs typeface="Segoe UI Semibold" pitchFamily="34" charset="0"/>
              </a:rPr>
              <a:t>В </a:t>
            </a:r>
            <a:r>
              <a:rPr lang="ru-RU" sz="2400" dirty="0">
                <a:latin typeface="Segoe UI Semibold" pitchFamily="34" charset="0"/>
                <a:ea typeface="Calibri"/>
                <a:cs typeface="Segoe UI Semibold" pitchFamily="34" charset="0"/>
              </a:rPr>
              <a:t>положение о закупке нужно включить порядок определения и обоснования НМЦД, цены договора с единственным поставщиком, цены единицы ТРУ.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Segoe UI Semibold" pitchFamily="34" charset="0"/>
                <a:ea typeface="Calibri"/>
                <a:cs typeface="Segoe UI Semibold" pitchFamily="34" charset="0"/>
              </a:rPr>
              <a:t>Кроме того, в положении нужно указать, как определить формулу цены для расчета сумм, которые заказчик уплатит поставщику при исполнении договора, и максимальное значение цены договора.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91B1D"/>
                </a:solidFill>
                <a:latin typeface="Segoe UI Semibold" pitchFamily="34" charset="0"/>
                <a:ea typeface="Calibri"/>
                <a:cs typeface="Segoe UI Semibold" pitchFamily="34" charset="0"/>
              </a:rPr>
              <a:t>Заказчик обязан в Положении о закупке установить порядок определения и обоснования цен, а также </a:t>
            </a:r>
            <a:r>
              <a:rPr lang="ru-RU" sz="1800" u="sng" dirty="0">
                <a:solidFill>
                  <a:srgbClr val="091B1D"/>
                </a:solidFill>
                <a:latin typeface="Segoe UI Semibold" pitchFamily="34" charset="0"/>
                <a:ea typeface="Calibri"/>
                <a:cs typeface="Segoe UI Semibold" pitchFamily="34" charset="0"/>
              </a:rPr>
              <a:t>разместить обоснование НМЦД в документации о закупке</a:t>
            </a:r>
            <a:r>
              <a:rPr lang="ru-RU" sz="1800" dirty="0">
                <a:solidFill>
                  <a:srgbClr val="091B1D"/>
                </a:solidFill>
                <a:latin typeface="Segoe UI Semibold" pitchFamily="34" charset="0"/>
                <a:ea typeface="Calibri"/>
                <a:cs typeface="Segoe UI Semibold" pitchFamily="34" charset="0"/>
              </a:rPr>
              <a:t>.</a:t>
            </a:r>
            <a:endParaRPr lang="ru-RU" sz="2400" dirty="0">
              <a:latin typeface="Segoe UI Semibold" pitchFamily="34" charset="0"/>
              <a:ea typeface="Calibri"/>
              <a:cs typeface="Segoe UI Semibold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0123"/>
            <a:ext cx="7560841" cy="806589"/>
          </a:xfrm>
        </p:spPr>
        <p:txBody>
          <a:bodyPr/>
          <a:lstStyle/>
          <a:p>
            <a:r>
              <a:rPr lang="ru-RU" sz="2800" dirty="0" smtClean="0"/>
              <a:t>ИЗМЕНЕНИЯ в 223-фз в 2021 году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692697"/>
            <a:ext cx="7560841" cy="50405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rgbClr val="FF0000"/>
                </a:solidFill>
              </a:rPr>
              <a:t>НМЦД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6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5" y="1145141"/>
            <a:ext cx="82521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dirty="0" smtClean="0"/>
              <a:t>Результатом </a:t>
            </a:r>
            <a:r>
              <a:rPr lang="ru-RU" dirty="0"/>
              <a:t>выполненной работы по договору, предметом которого являются строительство, реконструкция ОКС, является построенный, реконструированный ОКС, в отношении которого получены: </a:t>
            </a:r>
            <a:endParaRPr lang="ru-RU" dirty="0" smtClean="0"/>
          </a:p>
          <a:p>
            <a:pPr algn="just"/>
            <a:r>
              <a:rPr lang="ru-RU" dirty="0" smtClean="0"/>
              <a:t>•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заключение федерального органа исполнительной власти, органа исполнительной власти субъекта РФ, уполномоченных на осуществление государственного строительного надзора</a:t>
            </a:r>
            <a:r>
              <a:rPr lang="ru-RU" dirty="0"/>
              <a:t>, о соответствии построенного, реконструированного ОКС требованиям ПД и </a:t>
            </a:r>
            <a:endParaRPr lang="ru-RU" dirty="0" smtClean="0"/>
          </a:p>
          <a:p>
            <a:pPr algn="just"/>
            <a:r>
              <a:rPr lang="ru-RU" dirty="0" smtClean="0"/>
              <a:t>•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заключение федерального органа исполнительной власти, уполномоченного на осуществление федерального государственного экологического надзора</a:t>
            </a:r>
            <a:r>
              <a:rPr lang="ru-RU" dirty="0"/>
              <a:t>, в случаях, предусмотренных частью 5 статьи 54 </a:t>
            </a:r>
            <a:r>
              <a:rPr lang="ru-RU" dirty="0" err="1"/>
              <a:t>ГрК</a:t>
            </a:r>
            <a:r>
              <a:rPr lang="ru-RU" dirty="0"/>
              <a:t> РФ. </a:t>
            </a:r>
            <a:endParaRPr lang="ru-RU" dirty="0" smtClean="0"/>
          </a:p>
          <a:p>
            <a:pPr algn="just"/>
            <a:r>
              <a:rPr lang="ru-RU" dirty="0" smtClean="0"/>
              <a:t>2</a:t>
            </a:r>
            <a:r>
              <a:rPr lang="ru-RU" dirty="0"/>
              <a:t>) Предметом договора могут быть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одновременно подготовка проектной документации и (или) выполнение инженерных изысканий, выполнение работ по строительству, реконструкции и (или) капитальному ремонту ОКС</a:t>
            </a:r>
            <a:r>
              <a:rPr lang="ru-RU" dirty="0"/>
              <a:t>. 3) Если проектной документацией ОКС предусмотрено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оборудование, необходимое для обеспечения эксплуатации такого объекта, </a:t>
            </a:r>
            <a:r>
              <a:rPr lang="ru-RU" dirty="0"/>
              <a:t>предметом договора наряду с основным объектом закупки может являться поставка данного оборудования (правило применяется как для контрактов «под ключ» с разработкой ПД, так и для контрактов на строительство, реконструкцию капремонт ОКС).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329" y="221811"/>
            <a:ext cx="7541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r"/>
            <a:r>
              <a:rPr lang="ru-RU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104-ФЗ от 16.04.2022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«Строительные» закупки</a:t>
            </a:r>
          </a:p>
          <a:p>
            <a:pPr algn="ctr"/>
            <a:r>
              <a:rPr lang="ru-RU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 01.07.2022 вступили изменения </a:t>
            </a:r>
            <a:r>
              <a:rPr lang="ru-RU" dirty="0" smtClean="0"/>
              <a:t> </a:t>
            </a:r>
            <a:r>
              <a:rPr lang="ru-RU" b="1" dirty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(статья 3.1-3 Закона 223-ФЗ)</a:t>
            </a:r>
          </a:p>
        </p:txBody>
      </p:sp>
    </p:spTree>
    <p:extLst>
      <p:ext uri="{BB962C8B-B14F-4D97-AF65-F5344CB8AC3E}">
        <p14:creationId xmlns:p14="http://schemas.microsoft.com/office/powerpoint/2010/main" val="55692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4731" y="221811"/>
            <a:ext cx="85257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109-ФЗ от 16.04.2022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заявки/договора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 01.07.2022 в извещении о конкурентной закупке обязательно указывается 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(часть 9 статьи 4 Закона </a:t>
            </a:r>
            <a:r>
              <a:rPr lang="ru-RU" sz="2400" b="1" dirty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223-ФЗ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):</a:t>
            </a:r>
            <a:endParaRPr lang="ru-RU" sz="2400" b="1" dirty="0">
              <a:ln w="1905"/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1157" y="1981995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1) Размер </a:t>
            </a:r>
            <a:r>
              <a:rPr lang="ru-RU" dirty="0"/>
              <a:t>обеспечения заявки, порядок и срок его предоставления в случае установления требования обеспечения заявки на участие в закупке;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Размер обеспечения исполнения договора, порядок и срок его предоставления, а также основное обязательство, исполнение которого обеспечивается (в случае установления требования обеспечения исполнения договора), и срок его исполнения.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u="sng" dirty="0">
                <a:solidFill>
                  <a:srgbClr val="FF0000"/>
                </a:solidFill>
              </a:rPr>
              <a:t>До 01.10.2022 </a:t>
            </a:r>
            <a:r>
              <a:rPr lang="ru-RU" dirty="0"/>
              <a:t>нужно привести Положения о закупках в соответствие с частью 9 статьи 4 Закона 223-ФЗ.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Закупки</a:t>
            </a:r>
            <a:r>
              <a:rPr lang="ru-RU" dirty="0"/>
              <a:t>, извещения о которых размещены до изменения Положения, но не позднее 01.10.2022, завершаются по ранее действовавшим правилам.</a:t>
            </a:r>
          </a:p>
        </p:txBody>
      </p:sp>
    </p:spTree>
    <p:extLst>
      <p:ext uri="{BB962C8B-B14F-4D97-AF65-F5344CB8AC3E}">
        <p14:creationId xmlns:p14="http://schemas.microsoft.com/office/powerpoint/2010/main" val="27335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4046" y="476672"/>
            <a:ext cx="7920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FF0000"/>
                </a:solidFill>
              </a:rPr>
              <a:t>109-ФЗ от 16.04.2022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НЕЗАВИСИМАЯ ГАРАНТИЯ для СМСП</a:t>
            </a:r>
          </a:p>
          <a:p>
            <a:pPr marL="342900" indent="-342900">
              <a:buAutoNum type="arabicParenR"/>
            </a:pPr>
            <a:r>
              <a:rPr lang="ru-RU" dirty="0" smtClean="0"/>
              <a:t>Установлены </a:t>
            </a:r>
            <a:r>
              <a:rPr lang="ru-RU" dirty="0"/>
              <a:t>общие требования к независимой гарантии: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гарантия </a:t>
            </a:r>
            <a:r>
              <a:rPr lang="ru-RU" dirty="0"/>
              <a:t>выдана банком, включенным в утвержденный перечень, </a:t>
            </a:r>
            <a:r>
              <a:rPr lang="ru-RU" dirty="0" err="1"/>
              <a:t>госкорпорацией</a:t>
            </a:r>
            <a:r>
              <a:rPr lang="ru-RU" dirty="0"/>
              <a:t> ВЭБ.РФ, фондом содействия кредитованию, Евразийским банком развития;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гарантия </a:t>
            </a:r>
            <a:r>
              <a:rPr lang="ru-RU" dirty="0"/>
              <a:t>размещена в реестре, предусмотренном Законом 44-ФЗ (требование вступает в силу с 01.04.2023</a:t>
            </a:r>
            <a:r>
              <a:rPr lang="ru-RU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гарантия </a:t>
            </a:r>
            <a:r>
              <a:rPr lang="ru-RU" dirty="0"/>
              <a:t>безотзывная;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гарантия </a:t>
            </a:r>
            <a:r>
              <a:rPr lang="ru-RU" dirty="0"/>
              <a:t>содержит сроки выплаты, перечень документов для выплаты, срок действия (не менее 1 месяца с даты окончания срока подачи заявок / с даты окончания срока исполнения основного обязательства).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2</a:t>
            </a:r>
            <a:r>
              <a:rPr lang="ru-RU" dirty="0"/>
              <a:t>) Несоответствие независимой гарантии этим требованиям является основанием для отказа в принятии ее заказчиком.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В случае уклонения участника закупки от заключения договора или </a:t>
            </a:r>
            <a:r>
              <a:rPr lang="ru-RU" dirty="0" smtClean="0"/>
              <a:t>не предоставления </a:t>
            </a:r>
            <a:r>
              <a:rPr lang="ru-RU" dirty="0"/>
              <a:t>обеспечения исполнения заказчик предъявляет требование об уплате денежной суммы по независимой гарантии, предоставленной в качестве обеспечения заявки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4) В случае просрочки выплаты по независимой гарантии гарант обязан уплатить заказчику пени в размере 0,1%. </a:t>
            </a:r>
          </a:p>
        </p:txBody>
      </p:sp>
    </p:spTree>
    <p:extLst>
      <p:ext uri="{BB962C8B-B14F-4D97-AF65-F5344CB8AC3E}">
        <p14:creationId xmlns:p14="http://schemas.microsoft.com/office/powerpoint/2010/main" val="267708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4046" y="476672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ФОРМА НЕЗАВИСИМОЙ ГАРАНТИИ</a:t>
            </a:r>
          </a:p>
          <a:p>
            <a:r>
              <a:rPr lang="ru-RU" dirty="0" smtClean="0"/>
              <a:t>1</a:t>
            </a:r>
            <a:r>
              <a:rPr lang="ru-RU" dirty="0"/>
              <a:t>) типовые формы независимых гарантий;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формы требований об уплате денежной суммы по независимой гарантии;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дополнительные требования к независимой гарантии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4</a:t>
            </a:r>
            <a:r>
              <a:rPr lang="ru-RU" dirty="0"/>
              <a:t>) перечень документов, представляемых заказчиком гаранту одновременно с требованием об уплате денежной суммы по независимой гарантии;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) особенности порядка ведения реестра независимых гарантий, предусмотренного Законом 44-ФЗ, для целей Закона 223-ФЗ.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До </a:t>
            </a:r>
            <a:r>
              <a:rPr lang="ru-RU" dirty="0">
                <a:solidFill>
                  <a:srgbClr val="FF0000"/>
                </a:solidFill>
              </a:rPr>
              <a:t>01.10.2022 </a:t>
            </a:r>
            <a:r>
              <a:rPr lang="ru-RU" dirty="0"/>
              <a:t>нужно привести Положения о закупках в соответствии с указанными выше требованиями (кроме требования, вступающего в силу с 01.04.2023).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Закупки</a:t>
            </a:r>
            <a:r>
              <a:rPr lang="ru-RU" dirty="0"/>
              <a:t>, извещения о которых размещены до изменения Положения, но не позднее 01.10.2022, завершаются по ранее действовавшим правилам.</a:t>
            </a:r>
          </a:p>
        </p:txBody>
      </p:sp>
    </p:spTree>
    <p:extLst>
      <p:ext uri="{BB962C8B-B14F-4D97-AF65-F5344CB8AC3E}">
        <p14:creationId xmlns:p14="http://schemas.microsoft.com/office/powerpoint/2010/main" val="1228977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382" y="1196752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u="sng" dirty="0" smtClean="0"/>
          </a:p>
          <a:p>
            <a:pPr algn="just"/>
            <a:endParaRPr lang="ru-RU" u="sng" dirty="0"/>
          </a:p>
          <a:p>
            <a:pPr algn="just"/>
            <a:endParaRPr lang="ru-RU" u="sng" dirty="0" smtClean="0"/>
          </a:p>
          <a:p>
            <a:pPr algn="just"/>
            <a:endParaRPr lang="ru-RU" u="sng" dirty="0"/>
          </a:p>
          <a:p>
            <a:pPr algn="just"/>
            <a:endParaRPr lang="ru-RU" u="sng" dirty="0" smtClean="0"/>
          </a:p>
          <a:p>
            <a:pPr algn="just"/>
            <a:endParaRPr lang="ru-RU" u="sng" dirty="0"/>
          </a:p>
          <a:p>
            <a:pPr algn="just"/>
            <a:endParaRPr lang="ru-RU" u="sng" dirty="0" smtClean="0"/>
          </a:p>
          <a:p>
            <a:pPr algn="just"/>
            <a:endParaRPr lang="ru-RU" u="sng" dirty="0"/>
          </a:p>
          <a:p>
            <a:pPr algn="just"/>
            <a:endParaRPr lang="ru-RU" u="sng" dirty="0" smtClean="0"/>
          </a:p>
          <a:p>
            <a:pPr algn="just"/>
            <a:endParaRPr lang="ru-RU" u="sng" dirty="0"/>
          </a:p>
          <a:p>
            <a:pPr algn="just"/>
            <a:endParaRPr lang="ru-RU" u="sng" dirty="0" smtClean="0"/>
          </a:p>
          <a:p>
            <a:pPr algn="just"/>
            <a:endParaRPr lang="ru-RU" u="sng" dirty="0"/>
          </a:p>
          <a:p>
            <a:pPr algn="just"/>
            <a:endParaRPr lang="ru-RU" u="sng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79984" y="221811"/>
            <a:ext cx="83824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Изменение оснований для включения лица в РНП</a:t>
            </a:r>
          </a:p>
          <a:p>
            <a:pPr algn="ctr"/>
            <a:r>
              <a:rPr lang="ru-RU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 01.07.2022 вступили изменения в пункт 2 части 6.1. статьи 3 223-фз</a:t>
            </a:r>
            <a:endParaRPr lang="ru-RU" b="1" dirty="0">
              <a:ln w="1905"/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158633"/>
              </p:ext>
            </p:extLst>
          </p:nvPr>
        </p:nvGraphicFramePr>
        <p:xfrm>
          <a:off x="579030" y="890328"/>
          <a:ext cx="804128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640"/>
                <a:gridCol w="4020640"/>
              </a:tblGrid>
              <a:tr h="306459">
                <a:tc>
                  <a:txBody>
                    <a:bodyPr/>
                    <a:lstStyle/>
                    <a:p>
                      <a:r>
                        <a:rPr lang="ru-RU" dirty="0" smtClean="0"/>
                        <a:t>ДО 01.07.2022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01.07.2022</a:t>
                      </a:r>
                      <a:endParaRPr lang="ru-RU" dirty="0"/>
                    </a:p>
                  </a:txBody>
                  <a:tcPr/>
                </a:tc>
              </a:tr>
              <a:tr h="49033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реестр недобросовестных поставщиков включаются сведения об участниках закупки, уклонившихся от заключения договоров, а также о поставщиках (исполнителях, подрядчиках), с которыми договоры по решению суда расторгнуты в связи с существенным нарушением ими договоров. (ч. 2 ст. 5 Закона № 223-ФЗ)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 реестр недобросовестных поставщиков включаются сведения об участниках закупки, уклонившихся от заключения договоров, а также о поставщиках (исполнителях, подрядчиках), договоры с которыми расторгнуты по решению </a:t>
                      </a:r>
                      <a:r>
                        <a:rPr lang="ru-RU" sz="1400" u="sng" dirty="0" smtClean="0"/>
                        <a:t>суда </a:t>
                      </a:r>
                      <a:r>
                        <a:rPr lang="ru-RU" sz="1400" u="sng" dirty="0" smtClean="0">
                          <a:solidFill>
                            <a:srgbClr val="FF0000"/>
                          </a:solidFill>
                        </a:rPr>
                        <a:t>или в случае одностороннего отказа заказчика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, в отношении которого иностранными государствами, совершающими недружественные действия в отношении Российской Федерации, граждан Российской Федерации или российских юридических лиц, введены политические или экономические санкции и (или) в отношении которых иностранными государствами, государственными объединениями и (или) союзами и (или) государственными (межгосударственными) учреждениями иностранных государств или государственных объединений и (или) союзов введены меры ограничительного характера</a:t>
                      </a:r>
                      <a:r>
                        <a:rPr lang="ru-RU" sz="1400" dirty="0" smtClean="0"/>
                        <a:t>, от исполнения договора в связи с существенным нарушением такими поставщиками (исполнителями, подрядчиками) договоров. </a:t>
                      </a:r>
                      <a:endParaRPr lang="ru-RU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451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7694240" cy="1143000"/>
          </a:xfrm>
        </p:spPr>
        <p:txBody>
          <a:bodyPr/>
          <a:lstStyle/>
          <a:p>
            <a:r>
              <a:rPr lang="ru-RU" sz="1400" dirty="0"/>
              <a:t>Постановление Правительства РФ от 09.08.2022 № 1397 «О независимых гарантиях, предоставляемых в</a:t>
            </a:r>
            <a:br>
              <a:rPr lang="ru-RU" sz="1400" dirty="0"/>
            </a:br>
            <a:r>
              <a:rPr lang="ru-RU" sz="1400" dirty="0"/>
              <a:t>качестве обеспечения заявки на участие в конкурентной закупке товаров, работ, услуг в электронной форме с</a:t>
            </a:r>
            <a:br>
              <a:rPr lang="ru-RU" sz="1400" dirty="0"/>
            </a:br>
            <a:r>
              <a:rPr lang="ru-RU" sz="1400" dirty="0"/>
              <a:t>участием субъектов малого и среднего предпринимательства, и независимых гарантиях, предоставляемых в</a:t>
            </a:r>
            <a:br>
              <a:rPr lang="ru-RU" sz="1400" dirty="0"/>
            </a:br>
            <a:r>
              <a:rPr lang="ru-RU" sz="1400" dirty="0"/>
              <a:t>качестве обеспечения исполнения договора…"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96944" cy="4065632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>
                <a:solidFill>
                  <a:schemeClr val="accent4">
                    <a:lumMod val="75000"/>
                  </a:schemeClr>
                </a:solidFill>
              </a:rPr>
              <a:t>ИЗМЕНЕНИЕ ОСНОВАНИЙ ДЛЯ ВКЛЮЧЕНИЯ ЛИЦА В РНП </a:t>
            </a:r>
            <a:endParaRPr lang="ru-RU" sz="7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22 ноября 2012 г. № 1211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внесены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изменения: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560070" indent="-514350">
              <a:buAutoNum type="arabicPeriod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внесения сведений в реестр недобросовестных поставщиков в случае одностороннего отказа заказчика, в отношении которого иностранными государствами, совершающими недружественные действия в отношении Российской Федерации.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560070" indent="-514350">
              <a:buAutoNum type="arabicPeriod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 Сведения о недобросовестном поставщике (исполнителе, подрядчике) </a:t>
            </a:r>
            <a:r>
              <a:rPr lang="ru-RU" sz="6400" u="sng" dirty="0">
                <a:latin typeface="Times New Roman" pitchFamily="18" charset="0"/>
                <a:cs typeface="Times New Roman" pitchFamily="18" charset="0"/>
              </a:rPr>
              <a:t>не включаются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в реестр в случае, если в результате проведения проверки, предусмотренной пунктом 8 настоящих Правил, выявлено, что надлежащее исполнение договора оказалось невозможным </a:t>
            </a:r>
            <a:r>
              <a:rPr lang="ru-RU" sz="6400" u="sng" dirty="0">
                <a:latin typeface="Times New Roman" pitchFamily="18" charset="0"/>
                <a:cs typeface="Times New Roman" pitchFamily="18" charset="0"/>
              </a:rPr>
              <a:t>вследствие обстоятельств непреодолимой силы, то есть чрезвычайных и непредотвратимых при данных условиях обстоятельств,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в том числе в связи с введением политических или экономических санкций иностранными государствами, совершающими недружественные действия в отношении Российской Федерации, граждан Российской Федерации или российских юридических лиц (далее - санкции), и (или) введением иностранными государствами, государственными объединениями и (или) союзами и (или) государственными (межгосударственными) учреждениями иностранных государств или государственных объединений и (или) союзов мер ограничительного характера (далее - меры ограничительного характера). </a:t>
            </a:r>
            <a:r>
              <a:rPr lang="ru-RU" sz="6400" u="sng" dirty="0">
                <a:latin typeface="Times New Roman" pitchFamily="18" charset="0"/>
                <a:cs typeface="Times New Roman" pitchFamily="18" charset="0"/>
              </a:rPr>
              <a:t>К таким обстоятельствам не относится отказ поставщика (исполнителя, подрядчика) от исполнения договора по причине введения санкций и (или) мер ограничительного характера в отношении заказчика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>
                <a:solidFill>
                  <a:srgbClr val="FF0000"/>
                </a:solidFill>
              </a:rPr>
              <a:t>вступает в силу с 1 октября 2022 года</a:t>
            </a:r>
          </a:p>
          <a:p>
            <a:endParaRPr lang="ru-RU" sz="7200" dirty="0" smtClean="0"/>
          </a:p>
        </p:txBody>
      </p:sp>
    </p:spTree>
    <p:extLst>
      <p:ext uri="{BB962C8B-B14F-4D97-AF65-F5344CB8AC3E}">
        <p14:creationId xmlns:p14="http://schemas.microsoft.com/office/powerpoint/2010/main" val="1994505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731" y="980728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«</a:t>
            </a:r>
            <a:r>
              <a:rPr lang="ru-RU" dirty="0"/>
              <a:t>официально» ввели определение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«информации о закупке»: </a:t>
            </a:r>
            <a:r>
              <a:rPr lang="ru-RU" b="1" u="sng" dirty="0"/>
              <a:t>извещение</a:t>
            </a:r>
            <a:r>
              <a:rPr lang="ru-RU" dirty="0"/>
              <a:t> об осуществлении конкурентной закупки, </a:t>
            </a:r>
            <a:r>
              <a:rPr lang="ru-RU" b="1" u="sng" dirty="0"/>
              <a:t>документация</a:t>
            </a:r>
            <a:r>
              <a:rPr lang="ru-RU" dirty="0"/>
              <a:t> о конкурентной закупке, </a:t>
            </a:r>
            <a:r>
              <a:rPr lang="ru-RU" b="1" u="sng" dirty="0"/>
              <a:t>проект</a:t>
            </a:r>
            <a:r>
              <a:rPr lang="ru-RU" dirty="0"/>
              <a:t> договора, являющийся неотъемлемой частью извещения об осуществлении конкурентной закупки и документации о конкурентной закупке, </a:t>
            </a:r>
            <a:r>
              <a:rPr lang="ru-RU" b="1" u="sng" dirty="0"/>
              <a:t>изменения,</a:t>
            </a:r>
            <a:r>
              <a:rPr lang="ru-RU" dirty="0"/>
              <a:t> внесенные в такие извещение и документацию, разъяснения такой документации, </a:t>
            </a:r>
            <a:r>
              <a:rPr lang="ru-RU" b="1" u="sng" dirty="0"/>
              <a:t>протоколы,</a:t>
            </a:r>
            <a:r>
              <a:rPr lang="ru-RU" dirty="0"/>
              <a:t> составляемые при осуществлении закупки, </a:t>
            </a:r>
            <a:r>
              <a:rPr lang="ru-RU" b="1" u="sng" dirty="0"/>
              <a:t>итоговый протокол</a:t>
            </a:r>
            <a:r>
              <a:rPr lang="ru-RU" dirty="0"/>
              <a:t>,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иная дополнительная информация, предусмотренная Положением о закупке </a:t>
            </a:r>
            <a:r>
              <a:rPr lang="ru-RU" dirty="0" smtClean="0"/>
              <a:t>(*) </a:t>
            </a:r>
            <a:r>
              <a:rPr lang="ru-RU" dirty="0"/>
              <a:t>(ч. 6 ст. 4 Закона № 223-ФЗ);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Заказчик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не вправе размещать на официальном сайте заказчика </a:t>
            </a:r>
            <a:r>
              <a:rPr lang="ru-RU" dirty="0"/>
              <a:t>информацию, которая не подлежит размещению в ЕИС или на официальном сайте (ч. 7 ст. 4 Закона № 223-ФЗ)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и для контрактов на строительство, реконструкцию капремонт ОКС).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3549" y="221811"/>
            <a:ext cx="71352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ИНФОРМАЦИОННОЕ </a:t>
            </a:r>
            <a:r>
              <a:rPr lang="ru-RU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ЗАКУПКИ </a:t>
            </a:r>
            <a:endParaRPr lang="ru-RU" b="1" dirty="0" smtClean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solidFill>
                  <a:srgbClr val="FF8021">
                    <a:lumMod val="60000"/>
                    <a:lumOff val="4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 01.07.2022 вступили изменения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ln w="1905"/>
                <a:solidFill>
                  <a:srgbClr val="FF8021">
                    <a:lumMod val="60000"/>
                    <a:lumOff val="4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b="1" dirty="0">
                <a:ln w="1905"/>
                <a:solidFill>
                  <a:srgbClr val="FF8021">
                    <a:lumMod val="60000"/>
                    <a:lumOff val="4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16.04.2022 № 104-ФЗ)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69160"/>
            <a:ext cx="8784976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…К дополнительной информации о закупочной деятельности заказчика можно отнести, в том числе, </a:t>
            </a:r>
            <a:r>
              <a:rPr lang="ru-RU" sz="1400" dirty="0" smtClean="0"/>
              <a:t>внутренние распорядительные </a:t>
            </a:r>
            <a:r>
              <a:rPr lang="ru-RU" sz="1400" dirty="0"/>
              <a:t>документы заказчика, регламентирующие методику установления критериев и оценки </a:t>
            </a:r>
            <a:r>
              <a:rPr lang="ru-RU" sz="1400" dirty="0" smtClean="0"/>
              <a:t>заявок на </a:t>
            </a:r>
            <a:r>
              <a:rPr lang="ru-RU" sz="1400" dirty="0"/>
              <a:t>участие в закупке, обоснования начальной (максимальной) цены договора, порядок проведения </a:t>
            </a:r>
            <a:r>
              <a:rPr lang="ru-RU" sz="1400" dirty="0" smtClean="0"/>
              <a:t>внутреннего аудита </a:t>
            </a:r>
            <a:r>
              <a:rPr lang="ru-RU" sz="1400" dirty="0"/>
              <a:t>закупочной деятельности, а также статистическую информацию о проведенных закупках… (ч. 2 раздела </a:t>
            </a:r>
            <a:r>
              <a:rPr lang="ru-RU" sz="1400" dirty="0" smtClean="0"/>
              <a:t>III «</a:t>
            </a:r>
            <a:r>
              <a:rPr lang="ru-RU" sz="1400" dirty="0"/>
              <a:t>Стандарт осуществления закупочной деятельности отдельных видов юридических лиц» (утв. ФАС России от 2015 года), Письмо</a:t>
            </a:r>
          </a:p>
          <a:p>
            <a:r>
              <a:rPr lang="ru-RU" sz="1400" dirty="0"/>
              <a:t>ФАС России от 05.07.2018 N СП/51294-ПР/18 )</a:t>
            </a:r>
          </a:p>
        </p:txBody>
      </p:sp>
    </p:spTree>
    <p:extLst>
      <p:ext uri="{BB962C8B-B14F-4D97-AF65-F5344CB8AC3E}">
        <p14:creationId xmlns:p14="http://schemas.microsoft.com/office/powerpoint/2010/main" val="2756448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ТРЕБОВАНИЯ К ЧЛЕНАМ КОМИССИИ С 01.07.2022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712968" cy="5904656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500" dirty="0"/>
              <a:t>7.1. Руководитель заказчика, член комиссии по осуществлению закупок обязаны при осуществлении закупок принимать меры </a:t>
            </a:r>
            <a:r>
              <a:rPr lang="ru-RU" sz="1500" dirty="0" smtClean="0"/>
              <a:t>по предотвращению </a:t>
            </a:r>
            <a:r>
              <a:rPr lang="ru-RU" sz="1500" dirty="0"/>
              <a:t>и урегулированию конфликта интересов в соответствии с Федеральным законом от 25 декабря 2008 года N </a:t>
            </a:r>
            <a:r>
              <a:rPr lang="ru-RU" sz="1500" dirty="0" smtClean="0"/>
              <a:t>273-ФЗ  "</a:t>
            </a:r>
            <a:r>
              <a:rPr lang="ru-RU" sz="1500" dirty="0"/>
              <a:t>О противодействии коррупции".</a:t>
            </a:r>
          </a:p>
          <a:p>
            <a:pPr marL="45720" indent="0" algn="just">
              <a:buNone/>
            </a:pPr>
            <a:r>
              <a:rPr lang="ru-RU" sz="1500" dirty="0"/>
              <a:t>7.2. Членами комиссии по осуществлению закупок не могут быть:</a:t>
            </a:r>
          </a:p>
          <a:p>
            <a:pPr algn="just"/>
            <a:r>
              <a:rPr lang="ru-RU" sz="1500" dirty="0"/>
              <a:t>1) физические лица, имеющие личную заинтересованность в результатах закупки (определения поставщика (исполнителя</a:t>
            </a:r>
            <a:r>
              <a:rPr lang="ru-RU" sz="1500" dirty="0" smtClean="0"/>
              <a:t>, подрядчика</a:t>
            </a:r>
            <a:r>
              <a:rPr lang="ru-RU" sz="1500" dirty="0"/>
              <a:t>) при осуществлении конкурентной закупки), в том числе физические лица, подавшие заявки на участие в закупке, </a:t>
            </a:r>
            <a:r>
              <a:rPr lang="ru-RU" sz="1500" dirty="0" smtClean="0"/>
              <a:t>либо состоящие </a:t>
            </a:r>
            <a:r>
              <a:rPr lang="ru-RU" sz="1500" dirty="0"/>
              <a:t>в трудовых отношениях с организациями или физическими лицами, подавшими данные заявки, либо </a:t>
            </a:r>
            <a:r>
              <a:rPr lang="ru-RU" sz="1500" dirty="0" smtClean="0"/>
              <a:t>являющиеся управляющими </a:t>
            </a:r>
            <a:r>
              <a:rPr lang="ru-RU" sz="1500" dirty="0"/>
              <a:t>организаций, подавших заявки на участие в закупке. Понятие "личная </a:t>
            </a:r>
            <a:r>
              <a:rPr lang="ru-RU" sz="1500" dirty="0" smtClean="0"/>
              <a:t> заинтересованность</a:t>
            </a:r>
            <a:r>
              <a:rPr lang="ru-RU" sz="1500" dirty="0"/>
              <a:t>" используется в </a:t>
            </a:r>
            <a:r>
              <a:rPr lang="ru-RU" sz="1500" dirty="0" smtClean="0"/>
              <a:t>значении, указанном </a:t>
            </a:r>
            <a:r>
              <a:rPr lang="ru-RU" sz="1500" dirty="0"/>
              <a:t>в Федеральном законе от 25 декабря 2008 года N 273-ФЗ "О противодействии коррупции";</a:t>
            </a:r>
          </a:p>
          <a:p>
            <a:pPr algn="just"/>
            <a:r>
              <a:rPr lang="ru-RU" sz="1500" dirty="0"/>
              <a:t>2) физические лица, являющиеся участниками (акционерами) организаций, подавших заявки на участие в закупке, членами их </a:t>
            </a:r>
            <a:r>
              <a:rPr lang="ru-RU" sz="1500" dirty="0" smtClean="0"/>
              <a:t>органов управления</a:t>
            </a:r>
            <a:r>
              <a:rPr lang="ru-RU" sz="1500" dirty="0"/>
              <a:t>, кредиторами участников закупки;</a:t>
            </a:r>
          </a:p>
          <a:p>
            <a:pPr algn="just"/>
            <a:r>
              <a:rPr lang="ru-RU" sz="1500" dirty="0"/>
              <a:t>3) иные физические лица в случаях, определенных положением о закупке.</a:t>
            </a:r>
          </a:p>
          <a:p>
            <a:pPr marL="45720" indent="0" algn="just">
              <a:buNone/>
            </a:pPr>
            <a:r>
              <a:rPr lang="ru-RU" sz="1500" dirty="0"/>
              <a:t>7.3. Член комиссии по осуществлению закупок обязан незамедлительно сообщить заказчику, принявшему решение о </a:t>
            </a:r>
            <a:r>
              <a:rPr lang="ru-RU" sz="1500" dirty="0" smtClean="0"/>
              <a:t>создании комиссии </a:t>
            </a:r>
            <a:r>
              <a:rPr lang="ru-RU" sz="1500" dirty="0"/>
              <a:t>по осуществлению закупок, о возникновении обстоятельств, предусмотренных частью 7.2 настоящей статьи. В </a:t>
            </a:r>
            <a:r>
              <a:rPr lang="ru-RU" sz="1500" dirty="0" smtClean="0"/>
              <a:t>случае выявления </a:t>
            </a:r>
            <a:r>
              <a:rPr lang="ru-RU" sz="1500" dirty="0"/>
              <a:t>в составе комиссии по осуществлению закупок физических лиц, указанных в части 7.2 настоящей статьи, заказчик</a:t>
            </a:r>
            <a:r>
              <a:rPr lang="ru-RU" sz="1500" dirty="0" smtClean="0"/>
              <a:t>, принявший </a:t>
            </a:r>
            <a:r>
              <a:rPr lang="ru-RU" sz="1500" dirty="0"/>
              <a:t>решение о создании комиссии по осуществлению закупок, обязан незамедлительно заменить их другими </a:t>
            </a:r>
            <a:r>
              <a:rPr lang="ru-RU" sz="1500" dirty="0" smtClean="0"/>
              <a:t>физическими лицами</a:t>
            </a:r>
            <a:r>
              <a:rPr lang="ru-RU" sz="1500" dirty="0"/>
              <a:t>, соответствующими требованиям, предусмотренным положениями части 7.2 настоящей статьи.</a:t>
            </a:r>
          </a:p>
        </p:txBody>
      </p:sp>
    </p:spTree>
    <p:extLst>
      <p:ext uri="{BB962C8B-B14F-4D97-AF65-F5344CB8AC3E}">
        <p14:creationId xmlns:p14="http://schemas.microsoft.com/office/powerpoint/2010/main" val="684867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72168"/>
            <a:ext cx="8568951" cy="2009160"/>
          </a:xfrm>
        </p:spPr>
        <p:txBody>
          <a:bodyPr/>
          <a:lstStyle/>
          <a:p>
            <a:pPr algn="l"/>
            <a:r>
              <a:rPr lang="ru-RU" sz="1800" dirty="0"/>
              <a:t/>
            </a:r>
            <a:br>
              <a:rPr lang="ru-RU" sz="1800" dirty="0"/>
            </a:br>
            <a:r>
              <a:rPr lang="ru-RU" sz="1800" i="1" dirty="0">
                <a:solidFill>
                  <a:schemeClr val="accent6"/>
                </a:solidFill>
              </a:rPr>
              <a:t>Все Заказчики должны привести свои положения в соответствие </a:t>
            </a:r>
            <a:r>
              <a:rPr lang="ru-RU" sz="1800" i="1" dirty="0" smtClean="0">
                <a:solidFill>
                  <a:schemeClr val="accent6"/>
                </a:solidFill>
              </a:rPr>
              <a:t>данному изменению </a:t>
            </a:r>
            <a:r>
              <a:rPr lang="ru-RU" sz="1800" i="1" dirty="0">
                <a:solidFill>
                  <a:schemeClr val="accent6"/>
                </a:solidFill>
              </a:rPr>
              <a:t>223-ФЗ до 01.10.2022, в противном случае считается, что они </a:t>
            </a:r>
            <a:r>
              <a:rPr lang="ru-RU" sz="1800" i="1" dirty="0" smtClean="0">
                <a:solidFill>
                  <a:schemeClr val="accent6"/>
                </a:solidFill>
              </a:rPr>
              <a:t>не разместили </a:t>
            </a:r>
            <a:r>
              <a:rPr lang="ru-RU" sz="1800" i="1" dirty="0">
                <a:solidFill>
                  <a:schemeClr val="accent6"/>
                </a:solidFill>
              </a:rPr>
              <a:t>положение о закупках в ЕИС и обязаны применять 44-ФЗ.</a:t>
            </a:r>
            <a:br>
              <a:rPr lang="ru-RU" sz="1800" i="1" dirty="0">
                <a:solidFill>
                  <a:schemeClr val="accent6"/>
                </a:solidFill>
              </a:rPr>
            </a:br>
            <a:endParaRPr lang="ru-RU" sz="1800" i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77760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3400" b="1" dirty="0" smtClean="0">
                <a:solidFill>
                  <a:schemeClr val="accent6"/>
                </a:solidFill>
              </a:rPr>
              <a:t>ВАЖНО!!!</a:t>
            </a:r>
          </a:p>
          <a:p>
            <a:pPr marL="45720" indent="0">
              <a:buNone/>
            </a:pPr>
            <a:r>
              <a:rPr lang="ru-RU" b="1" dirty="0" smtClean="0"/>
              <a:t>Федеральный </a:t>
            </a:r>
            <a:r>
              <a:rPr lang="ru-RU" b="1" dirty="0"/>
              <a:t>закон </a:t>
            </a:r>
            <a:r>
              <a:rPr lang="ru-RU" b="1" dirty="0" smtClean="0"/>
              <a:t>от 16.04.2022г</a:t>
            </a:r>
            <a:r>
              <a:rPr lang="ru-RU" b="1" dirty="0"/>
              <a:t>. N </a:t>
            </a:r>
            <a:r>
              <a:rPr lang="ru-RU" b="1" dirty="0" smtClean="0"/>
              <a:t>104-ФЗ</a:t>
            </a:r>
          </a:p>
          <a:p>
            <a:pPr marL="45720" indent="0">
              <a:buNone/>
            </a:pPr>
            <a:r>
              <a:rPr lang="ru-RU" b="1" dirty="0" smtClean="0"/>
              <a:t>Статья </a:t>
            </a:r>
            <a:r>
              <a:rPr lang="ru-RU" b="1" dirty="0"/>
              <a:t>6</a:t>
            </a:r>
          </a:p>
          <a:p>
            <a:pPr marL="45720" indent="0">
              <a:buNone/>
            </a:pPr>
            <a:r>
              <a:rPr lang="ru-RU" dirty="0"/>
              <a:t>8. Положения о закупках, типовые положения о закупках </a:t>
            </a:r>
            <a:r>
              <a:rPr lang="ru-RU" dirty="0" smtClean="0"/>
              <a:t>должны быть </a:t>
            </a:r>
            <a:r>
              <a:rPr lang="ru-RU" dirty="0"/>
              <a:t>приведены в соответствие с требованиями </a:t>
            </a:r>
            <a:r>
              <a:rPr lang="ru-RU" dirty="0" smtClean="0"/>
              <a:t>Федерального закона </a:t>
            </a:r>
            <a:r>
              <a:rPr lang="ru-RU" dirty="0"/>
              <a:t>от 18 июля 2011 года N 223-ФЗ "О закупках товаров, работ</a:t>
            </a:r>
            <a:r>
              <a:rPr lang="ru-RU" dirty="0" smtClean="0"/>
              <a:t>, услуг </a:t>
            </a:r>
            <a:r>
              <a:rPr lang="ru-RU" dirty="0"/>
              <a:t>отдельными видами юридических лиц" (в редакции</a:t>
            </a:r>
          </a:p>
          <a:p>
            <a:pPr marL="45720" indent="0">
              <a:buNone/>
            </a:pPr>
            <a:r>
              <a:rPr lang="ru-RU" dirty="0"/>
              <a:t>настоящего Федерального закона), утверждены и размещены </a:t>
            </a:r>
            <a:r>
              <a:rPr lang="ru-RU" dirty="0" smtClean="0"/>
              <a:t>в единой </a:t>
            </a:r>
            <a:r>
              <a:rPr lang="ru-RU" dirty="0"/>
              <a:t>информационной системе в сфере закупок товаров, работ</a:t>
            </a:r>
            <a:r>
              <a:rPr lang="ru-RU" dirty="0" smtClean="0"/>
              <a:t>, услуг </a:t>
            </a:r>
            <a:r>
              <a:rPr lang="ru-RU" dirty="0"/>
              <a:t>для обеспечения государственных и муниципальных </a:t>
            </a:r>
            <a:r>
              <a:rPr lang="ru-RU" dirty="0" smtClean="0"/>
              <a:t>нужд (</a:t>
            </a:r>
            <a:r>
              <a:rPr lang="ru-RU" dirty="0"/>
              <a:t>далее - единая информационная система) </a:t>
            </a:r>
            <a:r>
              <a:rPr lang="ru-RU" b="1" dirty="0"/>
              <a:t>до 1 </a:t>
            </a:r>
            <a:r>
              <a:rPr lang="ru-RU" b="1" dirty="0" smtClean="0"/>
              <a:t>октября 2022 </a:t>
            </a:r>
            <a:r>
              <a:rPr lang="ru-RU" b="1" dirty="0"/>
              <a:t>года</a:t>
            </a:r>
            <a:r>
              <a:rPr lang="ru-RU" dirty="0"/>
              <a:t>. Положения о закупках, не </a:t>
            </a:r>
            <a:r>
              <a:rPr lang="ru-RU" dirty="0" smtClean="0"/>
              <a:t>соответствующие Федеральному </a:t>
            </a:r>
            <a:r>
              <a:rPr lang="ru-RU" dirty="0"/>
              <a:t>закону от 18 июля 2011 года N 223-ФЗ "О </a:t>
            </a:r>
            <a:r>
              <a:rPr lang="ru-RU" dirty="0" smtClean="0"/>
              <a:t>закупках товаров</a:t>
            </a:r>
            <a:r>
              <a:rPr lang="ru-RU" dirty="0"/>
              <a:t>, работ, услуг отдельными видами юридических лиц" (</a:t>
            </a:r>
            <a:r>
              <a:rPr lang="ru-RU" dirty="0" smtClean="0"/>
              <a:t>в редакции </a:t>
            </a:r>
            <a:r>
              <a:rPr lang="ru-RU" dirty="0"/>
              <a:t>настоящего Федерального закона), по состоянию на </a:t>
            </a:r>
            <a:r>
              <a:rPr lang="ru-RU" dirty="0" smtClean="0"/>
              <a:t>1 октября </a:t>
            </a:r>
            <a:r>
              <a:rPr lang="ru-RU" dirty="0"/>
              <a:t>2022 года </a:t>
            </a:r>
            <a:r>
              <a:rPr lang="ru-RU" b="1" u="sng" dirty="0">
                <a:solidFill>
                  <a:schemeClr val="accent6"/>
                </a:solidFill>
              </a:rPr>
              <a:t>считаются не размещенными </a:t>
            </a:r>
            <a:r>
              <a:rPr lang="ru-RU" dirty="0"/>
              <a:t>в </a:t>
            </a:r>
            <a:r>
              <a:rPr lang="ru-RU" dirty="0" smtClean="0"/>
              <a:t>единой информационной </a:t>
            </a:r>
            <a:r>
              <a:rPr lang="ru-RU" dirty="0"/>
              <a:t>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886186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24744"/>
            <a:ext cx="8496945" cy="550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Что должно быть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в Положении о закупках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408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370" y="692696"/>
            <a:ext cx="8640960" cy="534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u="sng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Приказ Минэкономразвития России от 02.10.2013 N 567 "Об утверждении Методических рекомендаций по применению методов определения начальной (максимальной) цены контракта, цены контракта, заключаемого с единственным поставщиком (подрядчиком, исполнителем)"</a:t>
            </a:r>
            <a:endParaRPr lang="ru-RU" sz="2400" u="sng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i="1" dirty="0" smtClean="0">
                <a:latin typeface="Calibri"/>
                <a:ea typeface="Calibri"/>
                <a:cs typeface="Times New Roman"/>
              </a:rPr>
              <a:t>Обоснование </a:t>
            </a:r>
            <a:r>
              <a:rPr lang="ru-RU" i="1" dirty="0">
                <a:latin typeface="Calibri"/>
                <a:ea typeface="Calibri"/>
                <a:cs typeface="Times New Roman"/>
              </a:rPr>
              <a:t>НМЦК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i="1" dirty="0" smtClean="0">
                <a:latin typeface="Calibri"/>
                <a:ea typeface="Calibri"/>
                <a:cs typeface="Times New Roman"/>
              </a:rPr>
              <a:t>Определение </a:t>
            </a:r>
            <a:r>
              <a:rPr lang="ru-RU" i="1" dirty="0">
                <a:latin typeface="Calibri"/>
                <a:ea typeface="Calibri"/>
                <a:cs typeface="Times New Roman"/>
              </a:rPr>
              <a:t>НМЦК методом сопоставимых рыночных цен (анализа рынка)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i="1" dirty="0" smtClean="0">
                <a:latin typeface="Calibri"/>
                <a:ea typeface="Calibri"/>
                <a:cs typeface="Times New Roman"/>
              </a:rPr>
              <a:t>Определение </a:t>
            </a:r>
            <a:r>
              <a:rPr lang="ru-RU" i="1" dirty="0">
                <a:latin typeface="Calibri"/>
                <a:ea typeface="Calibri"/>
                <a:cs typeface="Times New Roman"/>
              </a:rPr>
              <a:t>НМЦК нормативным </a:t>
            </a:r>
            <a:r>
              <a:rPr lang="ru-RU" i="1" dirty="0" smtClean="0">
                <a:latin typeface="Calibri"/>
                <a:ea typeface="Calibri"/>
                <a:cs typeface="Times New Roman"/>
              </a:rPr>
              <a:t>методом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i="1" dirty="0" smtClean="0">
                <a:latin typeface="Calibri"/>
                <a:ea typeface="Calibri"/>
                <a:cs typeface="Times New Roman"/>
              </a:rPr>
              <a:t>Определение </a:t>
            </a:r>
            <a:r>
              <a:rPr lang="ru-RU" i="1" dirty="0">
                <a:latin typeface="Calibri"/>
                <a:ea typeface="Calibri"/>
                <a:cs typeface="Times New Roman"/>
              </a:rPr>
              <a:t>НМЦК тарифным методом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i="1" dirty="0" smtClean="0">
                <a:latin typeface="Calibri"/>
                <a:ea typeface="Calibri"/>
                <a:cs typeface="Times New Roman"/>
              </a:rPr>
              <a:t>Определение </a:t>
            </a:r>
            <a:r>
              <a:rPr lang="ru-RU" i="1" dirty="0">
                <a:latin typeface="Calibri"/>
                <a:ea typeface="Calibri"/>
                <a:cs typeface="Times New Roman"/>
              </a:rPr>
              <a:t>НМЦК проектно-сметным методом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i="1" dirty="0" smtClean="0">
                <a:latin typeface="Calibri"/>
                <a:ea typeface="Calibri"/>
                <a:cs typeface="Times New Roman"/>
              </a:rPr>
              <a:t>Определение </a:t>
            </a:r>
            <a:r>
              <a:rPr lang="ru-RU" i="1" dirty="0">
                <a:latin typeface="Calibri"/>
                <a:ea typeface="Calibri"/>
                <a:cs typeface="Times New Roman"/>
              </a:rPr>
              <a:t>НМЦК затратным </a:t>
            </a:r>
            <a:r>
              <a:rPr lang="ru-RU" i="1" dirty="0" smtClean="0">
                <a:latin typeface="Calibri"/>
                <a:ea typeface="Calibri"/>
                <a:cs typeface="Times New Roman"/>
              </a:rPr>
              <a:t>методом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7402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9694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Статья 2</a:t>
            </a:r>
          </a:p>
          <a:p>
            <a:r>
              <a:rPr lang="ru-RU" dirty="0"/>
              <a:t>2. Положение о закупке является документом, который</a:t>
            </a:r>
          </a:p>
          <a:p>
            <a:r>
              <a:rPr lang="ru-RU" dirty="0"/>
              <a:t>регламентирует закупочную деятельность заказчика и должен</a:t>
            </a:r>
          </a:p>
          <a:p>
            <a:r>
              <a:rPr lang="ru-RU" dirty="0"/>
              <a:t>содержать: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требования </a:t>
            </a:r>
            <a:r>
              <a:rPr lang="ru-RU" dirty="0"/>
              <a:t>к закупке,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том числе порядок определения и обоснования НМЦД,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цены </a:t>
            </a:r>
            <a:r>
              <a:rPr lang="ru-RU" dirty="0"/>
              <a:t>договора, заключаемого с единственным поставщиком,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включая </a:t>
            </a:r>
            <a:r>
              <a:rPr lang="ru-RU" dirty="0"/>
              <a:t>порядок определения формулы цены, устанавливающей</a:t>
            </a:r>
          </a:p>
          <a:p>
            <a:r>
              <a:rPr lang="ru-RU" dirty="0" smtClean="0"/>
              <a:t>     правила </a:t>
            </a:r>
            <a:r>
              <a:rPr lang="ru-RU" dirty="0"/>
              <a:t>расчета сумм, подлежащих уплате заказчиком</a:t>
            </a:r>
          </a:p>
          <a:p>
            <a:r>
              <a:rPr lang="ru-RU" dirty="0" smtClean="0"/>
              <a:t>     поставщику </a:t>
            </a:r>
            <a:r>
              <a:rPr lang="ru-RU" dirty="0"/>
              <a:t>в ходе исполнения договора (далее - формула цены),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определения </a:t>
            </a:r>
            <a:r>
              <a:rPr lang="ru-RU" dirty="0"/>
              <a:t>и обоснования цены единицы товара, работы,</a:t>
            </a:r>
          </a:p>
          <a:p>
            <a:r>
              <a:rPr lang="ru-RU" dirty="0" smtClean="0"/>
              <a:t>     услуги</a:t>
            </a:r>
            <a:r>
              <a:rPr lang="ru-RU" dirty="0"/>
              <a:t>, определения максимального значения цены договора,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порядок </a:t>
            </a:r>
            <a:r>
              <a:rPr lang="ru-RU" dirty="0"/>
              <a:t>подготовки и осуществления закупок способами,</a:t>
            </a:r>
          </a:p>
          <a:p>
            <a:r>
              <a:rPr lang="ru-RU" dirty="0" smtClean="0"/>
              <a:t>     указанными </a:t>
            </a:r>
            <a:r>
              <a:rPr lang="ru-RU" dirty="0"/>
              <a:t>в частях 3.1 и 3.2 статьи 3 настоящего Федерального</a:t>
            </a:r>
          </a:p>
          <a:p>
            <a:r>
              <a:rPr lang="ru-RU" dirty="0" smtClean="0"/>
              <a:t>     закона, порядок </a:t>
            </a:r>
            <a:r>
              <a:rPr lang="ru-RU" dirty="0"/>
              <a:t>и условия их применения,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порядок </a:t>
            </a:r>
            <a:r>
              <a:rPr lang="ru-RU" dirty="0"/>
              <a:t>заключения и исполнения </a:t>
            </a:r>
            <a:r>
              <a:rPr lang="ru-RU" dirty="0" smtClean="0"/>
              <a:t>договоров </a:t>
            </a:r>
            <a:r>
              <a:rPr lang="ru-RU" dirty="0"/>
              <a:t>и расторжения </a:t>
            </a:r>
            <a:r>
              <a:rPr lang="ru-RU" dirty="0" smtClean="0"/>
              <a:t>договоров;</a:t>
            </a: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словия </a:t>
            </a:r>
            <a:r>
              <a:rPr lang="ru-RU" dirty="0"/>
              <a:t>использования конкурентных и неконкурентных способов закупки;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Особенности проведения закупок у малого и среднего бизнеса (МСП) и при предоставлении других преимуществ;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Содержание извещения и документации о закупке;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Иные </a:t>
            </a:r>
            <a:r>
              <a:rPr lang="ru-RU" dirty="0"/>
              <a:t>положения, связанные с обеспечением закупки.</a:t>
            </a:r>
          </a:p>
        </p:txBody>
      </p:sp>
    </p:spTree>
    <p:extLst>
      <p:ext uri="{BB962C8B-B14F-4D97-AF65-F5344CB8AC3E}">
        <p14:creationId xmlns:p14="http://schemas.microsoft.com/office/powerpoint/2010/main" val="2016745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28" y="0"/>
            <a:ext cx="3566293" cy="328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766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 01.07.2022 если в документации о</a:t>
            </a:r>
          </a:p>
          <a:p>
            <a:r>
              <a:rPr lang="ru-RU" dirty="0"/>
              <a:t>закупке нет пунктов об обеспечении</a:t>
            </a:r>
          </a:p>
          <a:p>
            <a:r>
              <a:rPr lang="ru-RU" dirty="0"/>
              <a:t>заявки или обеспечении контракта, то</a:t>
            </a:r>
          </a:p>
          <a:p>
            <a:r>
              <a:rPr lang="ru-RU" dirty="0"/>
              <a:t>это не размещение информации в</a:t>
            </a:r>
          </a:p>
          <a:p>
            <a:r>
              <a:rPr lang="ru-RU" dirty="0"/>
              <a:t>ЕИС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068960"/>
            <a:ext cx="76232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ВАЖНО!!!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Любое </a:t>
            </a:r>
            <a:r>
              <a:rPr lang="ru-RU" sz="2000" dirty="0">
                <a:solidFill>
                  <a:srgbClr val="FF0000"/>
                </a:solidFill>
              </a:rPr>
              <a:t>даже </a:t>
            </a:r>
            <a:r>
              <a:rPr lang="ru-RU" sz="2000" dirty="0" smtClean="0">
                <a:solidFill>
                  <a:srgbClr val="FF0000"/>
                </a:solidFill>
              </a:rPr>
              <a:t>самое незначительное отличие Положения </a:t>
            </a:r>
            <a:r>
              <a:rPr lang="ru-RU" sz="2000" dirty="0">
                <a:solidFill>
                  <a:srgbClr val="FF0000"/>
                </a:solidFill>
              </a:rPr>
              <a:t>о Закупках от </a:t>
            </a:r>
            <a:r>
              <a:rPr lang="ru-RU" sz="2000" dirty="0" smtClean="0">
                <a:solidFill>
                  <a:srgbClr val="FF0000"/>
                </a:solidFill>
              </a:rPr>
              <a:t>223-ФЗ </a:t>
            </a:r>
            <a:r>
              <a:rPr lang="ru-RU" sz="2000" dirty="0">
                <a:solidFill>
                  <a:srgbClr val="FF0000"/>
                </a:solidFill>
              </a:rPr>
              <a:t>автоматически делает </a:t>
            </a:r>
            <a:r>
              <a:rPr lang="ru-RU" sz="2000" dirty="0" smtClean="0">
                <a:solidFill>
                  <a:srgbClr val="FF0000"/>
                </a:solidFill>
              </a:rPr>
              <a:t>его неразмещенным</a:t>
            </a:r>
            <a:r>
              <a:rPr lang="ru-RU" sz="2000" dirty="0">
                <a:solidFill>
                  <a:srgbClr val="FF0000"/>
                </a:solidFill>
              </a:rPr>
              <a:t>, как </a:t>
            </a:r>
            <a:r>
              <a:rPr lang="ru-RU" sz="2000" dirty="0" smtClean="0">
                <a:solidFill>
                  <a:srgbClr val="FF0000"/>
                </a:solidFill>
              </a:rPr>
              <a:t>результат, все </a:t>
            </a:r>
            <a:r>
              <a:rPr lang="ru-RU" sz="2000" dirty="0">
                <a:solidFill>
                  <a:srgbClr val="FF0000"/>
                </a:solidFill>
              </a:rPr>
              <a:t>договоры, заключенные </a:t>
            </a:r>
            <a:r>
              <a:rPr lang="ru-RU" sz="2000" dirty="0" smtClean="0">
                <a:solidFill>
                  <a:srgbClr val="FF0000"/>
                </a:solidFill>
              </a:rPr>
              <a:t>по 223-ФЗ </a:t>
            </a:r>
            <a:r>
              <a:rPr lang="ru-RU" sz="2000" dirty="0">
                <a:solidFill>
                  <a:srgbClr val="FF0000"/>
                </a:solidFill>
              </a:rPr>
              <a:t>считаются незаконными, </a:t>
            </a:r>
            <a:r>
              <a:rPr lang="ru-RU" sz="2000" dirty="0" smtClean="0">
                <a:solidFill>
                  <a:srgbClr val="FF0000"/>
                </a:solidFill>
              </a:rPr>
              <a:t>а ЗА </a:t>
            </a:r>
            <a:r>
              <a:rPr lang="ru-RU" sz="2000" dirty="0">
                <a:solidFill>
                  <a:srgbClr val="FF0000"/>
                </a:solidFill>
              </a:rPr>
              <a:t>КАЖДУЮ ЗАКУПКУ </a:t>
            </a:r>
            <a:r>
              <a:rPr lang="ru-RU" sz="2000" dirty="0" smtClean="0">
                <a:solidFill>
                  <a:srgbClr val="FF0000"/>
                </a:solidFill>
              </a:rPr>
              <a:t>может быть </a:t>
            </a:r>
            <a:r>
              <a:rPr lang="ru-RU" sz="2000" dirty="0">
                <a:solidFill>
                  <a:srgbClr val="FF0000"/>
                </a:solidFill>
              </a:rPr>
              <a:t>начислен </a:t>
            </a:r>
            <a:r>
              <a:rPr lang="ru-RU" sz="2000" dirty="0" smtClean="0">
                <a:solidFill>
                  <a:srgbClr val="FF0000"/>
                </a:solidFill>
              </a:rPr>
              <a:t>штраф согласно </a:t>
            </a:r>
            <a:r>
              <a:rPr lang="ru-RU" sz="2000" dirty="0">
                <a:solidFill>
                  <a:srgbClr val="FF0000"/>
                </a:solidFill>
              </a:rPr>
              <a:t>КОАП РФ статья </a:t>
            </a:r>
            <a:r>
              <a:rPr lang="ru-RU" sz="2000" dirty="0" smtClean="0">
                <a:solidFill>
                  <a:srgbClr val="FF0000"/>
                </a:solidFill>
              </a:rPr>
              <a:t>7.32.3 часть </a:t>
            </a:r>
            <a:r>
              <a:rPr lang="ru-RU" sz="2000" dirty="0">
                <a:solidFill>
                  <a:srgbClr val="FF0000"/>
                </a:solidFill>
              </a:rPr>
              <a:t>3 на должностное лицо </a:t>
            </a:r>
            <a:r>
              <a:rPr lang="ru-RU" sz="2000" dirty="0" smtClean="0">
                <a:solidFill>
                  <a:srgbClr val="FF0000"/>
                </a:solidFill>
              </a:rPr>
              <a:t>20 000 </a:t>
            </a:r>
            <a:r>
              <a:rPr lang="ru-RU" sz="2000" dirty="0">
                <a:solidFill>
                  <a:srgbClr val="FF0000"/>
                </a:solidFill>
              </a:rPr>
              <a:t>– 30 000 рублей, а </a:t>
            </a:r>
            <a:r>
              <a:rPr lang="ru-RU" sz="2000" dirty="0" smtClean="0">
                <a:solidFill>
                  <a:srgbClr val="FF0000"/>
                </a:solidFill>
              </a:rPr>
              <a:t>на юридическое </a:t>
            </a:r>
            <a:r>
              <a:rPr lang="ru-RU" sz="2000" dirty="0">
                <a:solidFill>
                  <a:srgbClr val="FF0000"/>
                </a:solidFill>
              </a:rPr>
              <a:t>лицо – 50 000 – </a:t>
            </a:r>
            <a:r>
              <a:rPr lang="ru-RU" sz="2000" dirty="0" smtClean="0">
                <a:solidFill>
                  <a:srgbClr val="FF0000"/>
                </a:solidFill>
              </a:rPr>
              <a:t>100 000 </a:t>
            </a:r>
            <a:r>
              <a:rPr lang="ru-RU" sz="2000" dirty="0">
                <a:solidFill>
                  <a:srgbClr val="FF0000"/>
                </a:solidFill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3442769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32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6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28735" cy="11430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kern="18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С 1 января 2021 г </a:t>
            </a:r>
            <a:r>
              <a:rPr lang="ru-RU" sz="2000" kern="18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расширены </a:t>
            </a:r>
            <a:br>
              <a:rPr lang="ru-RU" sz="2000" kern="18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</a:br>
            <a:r>
              <a:rPr lang="ru-RU" sz="2000" kern="18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требования к ведению реестра договоров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u="sng" dirty="0">
                <a:solidFill>
                  <a:srgbClr val="1A0DAB"/>
                </a:solidFill>
                <a:effectLst/>
                <a:latin typeface="Times New Roman"/>
                <a:ea typeface="Times New Roman"/>
                <a:hlinkClick r:id="rId2"/>
              </a:rPr>
              <a:t>Постановление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Правительства РФ от 07.11.2020 N 1799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352928" cy="4896544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>
                <a:solidFill>
                  <a:srgbClr val="FF0000"/>
                </a:solidFill>
                <a:latin typeface="Segoe UI Semibold" pitchFamily="34" charset="0"/>
                <a:cs typeface="Segoe UI Semibold" pitchFamily="34" charset="0"/>
              </a:rPr>
              <a:t>Сведения об исполнении договора </a:t>
            </a:r>
            <a:r>
              <a:rPr lang="ru-RU" sz="2900" dirty="0">
                <a:latin typeface="Segoe UI Semibold" pitchFamily="34" charset="0"/>
                <a:cs typeface="Segoe UI Semibold" pitchFamily="34" charset="0"/>
              </a:rPr>
              <a:t>нужно представлять и после приемки по нему, и после оплаты</a:t>
            </a:r>
            <a:r>
              <a:rPr lang="ru-RU" sz="2900" dirty="0" smtClean="0">
                <a:latin typeface="Segoe UI Semibold" pitchFamily="34" charset="0"/>
                <a:cs typeface="Segoe UI Semibold" pitchFamily="34" charset="0"/>
              </a:rPr>
              <a:t>.(</a:t>
            </a:r>
            <a:r>
              <a:rPr lang="ru-RU" sz="2900" i="1" dirty="0" smtClean="0">
                <a:latin typeface="Segoe UI Semibold" pitchFamily="34" charset="0"/>
                <a:cs typeface="Segoe UI Semibold" pitchFamily="34" charset="0"/>
              </a:rPr>
              <a:t>ПРИМ. разъяснения Минфина </a:t>
            </a:r>
            <a:r>
              <a:rPr lang="ru-RU" sz="2900" i="1" dirty="0" smtClean="0">
                <a:solidFill>
                  <a:srgbClr val="FF0000"/>
                </a:solidFill>
                <a:latin typeface="Segoe UI Semibold" pitchFamily="34" charset="0"/>
                <a:cs typeface="Segoe UI Semibold" pitchFamily="34" charset="0"/>
              </a:rPr>
              <a:t>о полном исполнении договора</a:t>
            </a:r>
            <a:r>
              <a:rPr lang="ru-RU" sz="2900" i="1" dirty="0" smtClean="0">
                <a:latin typeface="Segoe UI Semibold" pitchFamily="34" charset="0"/>
                <a:cs typeface="Segoe UI Semibold" pitchFamily="34" charset="0"/>
              </a:rPr>
              <a:t>)</a:t>
            </a:r>
            <a:endParaRPr lang="ru-RU" sz="2900" i="1" dirty="0">
              <a:latin typeface="Segoe UI Semibold" pitchFamily="34" charset="0"/>
              <a:cs typeface="Segoe UI Semibold" pitchFamily="34" charset="0"/>
            </a:endParaRPr>
          </a:p>
          <a:p>
            <a:r>
              <a:rPr lang="ru-RU" sz="2900" dirty="0">
                <a:latin typeface="Segoe UI Semibold" pitchFamily="34" charset="0"/>
                <a:cs typeface="Segoe UI Semibold" pitchFamily="34" charset="0"/>
              </a:rPr>
              <a:t>В реестр требуется направлять </a:t>
            </a:r>
            <a:r>
              <a:rPr lang="ru-RU" sz="2900" dirty="0">
                <a:solidFill>
                  <a:srgbClr val="FF0000"/>
                </a:solidFill>
                <a:latin typeface="Segoe UI Semibold" pitchFamily="34" charset="0"/>
                <a:cs typeface="Segoe UI Semibold" pitchFamily="34" charset="0"/>
              </a:rPr>
              <a:t>информацию о цене единицы товара, работы или услуги</a:t>
            </a:r>
            <a:r>
              <a:rPr lang="ru-RU" sz="2900" dirty="0">
                <a:latin typeface="Segoe UI Semibold" pitchFamily="34" charset="0"/>
                <a:cs typeface="Segoe UI Semibold" pitchFamily="34" charset="0"/>
              </a:rPr>
              <a:t>. (функционал сайта)</a:t>
            </a:r>
          </a:p>
          <a:p>
            <a:r>
              <a:rPr lang="ru-RU" sz="2900" dirty="0">
                <a:latin typeface="Segoe UI Semibold" pitchFamily="34" charset="0"/>
                <a:cs typeface="Segoe UI Semibold" pitchFamily="34" charset="0"/>
              </a:rPr>
              <a:t>С 1 апреля 2020 года в реестр договоров включается </a:t>
            </a:r>
            <a:r>
              <a:rPr lang="ru-RU" sz="2900" dirty="0">
                <a:solidFill>
                  <a:srgbClr val="FF0000"/>
                </a:solidFill>
                <a:latin typeface="Segoe UI Semibold" pitchFamily="34" charset="0"/>
                <a:cs typeface="Segoe UI Semibold" pitchFamily="34" charset="0"/>
              </a:rPr>
              <a:t>информация о стране происхождения товара в соответствии с общероссийским классификатором.</a:t>
            </a:r>
            <a:r>
              <a:rPr lang="ru-RU" sz="2900" dirty="0">
                <a:latin typeface="Segoe UI Semibold" pitchFamily="34" charset="0"/>
                <a:cs typeface="Segoe UI Semibold" pitchFamily="34" charset="0"/>
              </a:rPr>
              <a:t> То есть при </a:t>
            </a:r>
            <a:r>
              <a:rPr lang="ru-RU" sz="2800" dirty="0">
                <a:latin typeface="Segoe UI Semibold" pitchFamily="34" charset="0"/>
                <a:cs typeface="Segoe UI Semibold" pitchFamily="34" charset="0"/>
              </a:rPr>
              <a:t>формировании</a:t>
            </a:r>
            <a:r>
              <a:rPr lang="ru-RU" sz="2900" dirty="0">
                <a:latin typeface="Segoe UI Semibold" pitchFamily="34" charset="0"/>
                <a:cs typeface="Segoe UI Semibold" pitchFamily="34" charset="0"/>
              </a:rPr>
              <a:t> документации о проведении закупки у участника закупки нужно требовать указание сведений о стране происхождения товара.  (функционал сайта</a:t>
            </a:r>
            <a:r>
              <a:rPr lang="ru-RU" sz="2900" dirty="0" smtClean="0">
                <a:latin typeface="Segoe UI Semibold" pitchFamily="34" charset="0"/>
                <a:cs typeface="Segoe UI Semibold" pitchFamily="34" charset="0"/>
              </a:rPr>
              <a:t>)</a:t>
            </a:r>
          </a:p>
          <a:p>
            <a:pPr>
              <a:spcBef>
                <a:spcPts val="1050"/>
              </a:spcBef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Segoe UI Semibold" pitchFamily="34" charset="0"/>
                <a:cs typeface="Segoe UI Semibold" pitchFamily="34" charset="0"/>
              </a:rPr>
              <a:t>При закупке строительных работ </a:t>
            </a:r>
            <a:r>
              <a:rPr lang="ru-RU" sz="2800" dirty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в реестр </a:t>
            </a:r>
            <a:r>
              <a:rPr lang="ru-RU" sz="2800" dirty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  <a:hlinkClick r:id="rId2"/>
              </a:rPr>
              <a:t>необходимо передавать</a:t>
            </a:r>
            <a:r>
              <a:rPr lang="ru-RU" sz="2800" dirty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 сведения о товарах, которые заказчик принимает к бухучету. </a:t>
            </a:r>
            <a:endParaRPr lang="ru-RU" sz="2800" dirty="0" smtClean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  <a:p>
            <a:pPr marL="45720" indent="0" algn="r">
              <a:spcBef>
                <a:spcPts val="1050"/>
              </a:spcBef>
              <a:spcAft>
                <a:spcPts val="0"/>
              </a:spcAft>
              <a:buNone/>
            </a:pPr>
            <a:r>
              <a:rPr lang="ru-RU" sz="2800" i="1" dirty="0" smtClean="0">
                <a:latin typeface="Segoe UI Semibold" pitchFamily="34" charset="0"/>
                <a:cs typeface="Segoe UI Semibold" pitchFamily="34" charset="0"/>
              </a:rPr>
              <a:t>Т.е. </a:t>
            </a:r>
            <a:r>
              <a:rPr lang="ru-RU" sz="2800" i="1" dirty="0">
                <a:latin typeface="Segoe UI Semibold" pitchFamily="34" charset="0"/>
                <a:cs typeface="Segoe UI Semibold" pitchFamily="34" charset="0"/>
              </a:rPr>
              <a:t>в плане закупок соответственно в документации по закупке и в реестре договоров будет разбивка по ОКПД 2 на основные средства (310 КЭСР).  </a:t>
            </a:r>
          </a:p>
          <a:p>
            <a:endParaRPr lang="ru-RU" dirty="0">
              <a:latin typeface="Segoe UI Semibold" pitchFamily="34" charset="0"/>
              <a:cs typeface="Segoe UI Semibold" pitchFamily="34" charset="0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4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7992888" cy="2232248"/>
          </a:xfrm>
        </p:spPr>
        <p:txBody>
          <a:bodyPr/>
          <a:lstStyle/>
          <a:p>
            <a:r>
              <a:rPr lang="ru-RU" sz="4800" dirty="0"/>
              <a:t>ИЗМЕНЕНИЯ в 2022 году</a:t>
            </a:r>
            <a:br>
              <a:rPr lang="ru-RU" sz="4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37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512511" cy="936104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КРАТКИЙ ОБЗОР ИЗМЕНЕНИЙ в 223-ФЗ за 2022 год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8433900"/>
              </p:ext>
            </p:extLst>
          </p:nvPr>
        </p:nvGraphicFramePr>
        <p:xfrm>
          <a:off x="395536" y="764705"/>
          <a:ext cx="8496945" cy="5948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686"/>
                <a:gridCol w="1800826"/>
                <a:gridCol w="1584176"/>
                <a:gridCol w="2304257"/>
              </a:tblGrid>
              <a:tr h="3707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Что изменилось?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Нормы 223-ФЗ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Изменения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Вступление</a:t>
                      </a:r>
                      <a:r>
                        <a:rPr lang="ru-RU" sz="1200" baseline="0" dirty="0" smtClean="0"/>
                        <a:t> в силу</a:t>
                      </a:r>
                      <a:endParaRPr lang="ru-RU" sz="1200" dirty="0"/>
                    </a:p>
                  </a:txBody>
                  <a:tcPr/>
                </a:tc>
              </a:tr>
              <a:tr h="4571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Заказчики под санкциями не должны размещать закупки в ЕИС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Часть 16 статьи 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ПП РФ от 06.03.2022 №301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С 07.03.2022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99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Запрет на закупку иностранного ПО на значимых объектах критической инфраструктуры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Указ Президента от 30.03.2022 №166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 31.03.2022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(для МУ с 01.01.2025)</a:t>
                      </a:r>
                      <a:endParaRPr lang="ru-RU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71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Установлен срок оплаты по договорам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Части 5,3 и 5,4 статьи 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Закон 104-ФЗ от 16.04.2022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 16.04.2022</a:t>
                      </a:r>
                      <a:endParaRPr lang="ru-RU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99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описание объекта закупки должны включать страну происхождения</a:t>
                      </a:r>
                      <a:r>
                        <a:rPr lang="ru-RU" sz="1200" baseline="0" dirty="0" smtClean="0"/>
                        <a:t> товара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Пункт 2 части 6.1. статьи 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Закон 104-ФЗ от 16.04.2022</a:t>
                      </a: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 01.07.2022</a:t>
                      </a:r>
                      <a:endParaRPr lang="ru-RU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99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Прямое разрешение строительства под ключ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Части 3,4,5 статьи 3.1-3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Закон 104-ФЗ от 16.04.2022</a:t>
                      </a: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 01.07.2022</a:t>
                      </a:r>
                      <a:endParaRPr lang="ru-RU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056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заявки и исполнения контракта обязательно указывается в извещении о конкурентной закупке (если установлено само требование)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Часть 9 статьи 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Закон 109-фз от 16.04.2022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 01.07.2022 (Положение</a:t>
                      </a:r>
                      <a:r>
                        <a:rPr lang="ru-RU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доработать до 01.10.2022)</a:t>
                      </a:r>
                      <a:endParaRPr lang="ru-RU" sz="12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99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закупках для СМСП применяется независимая гарантия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Часть 14.1-14.3,17,31,32 статьи 3.4.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Закон 109-фз от 16.04.2022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 01.07.2022 (Положение</a:t>
                      </a:r>
                      <a:r>
                        <a:rPr lang="ru-RU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доработать до 01.10.2022)</a:t>
                      </a:r>
                      <a:endParaRPr lang="ru-RU" sz="12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297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Дополнены основания включения информации в РНП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Часть 2 статьи 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Закон 104-ФЗ от 16.04.2022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 01.07.2022</a:t>
                      </a:r>
                      <a:endParaRPr lang="ru-RU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92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Возможна закупка в электронном магазине до 20 млн.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ПП РФ от 16.12.2021 №2323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 01.07.2022</a:t>
                      </a:r>
                      <a:endParaRPr lang="ru-RU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60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92888" cy="5577800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ru-RU" sz="5500" dirty="0">
                <a:solidFill>
                  <a:srgbClr val="FF0000"/>
                </a:solidFill>
              </a:rPr>
              <a:t>Постановление Правительства  РФ от 06.03.2022 № 301 </a:t>
            </a:r>
            <a:r>
              <a:rPr lang="ru-RU" sz="5500" dirty="0" smtClean="0">
                <a:solidFill>
                  <a:srgbClr val="FF0000"/>
                </a:solidFill>
              </a:rPr>
              <a:t>«Об </a:t>
            </a:r>
            <a:r>
              <a:rPr lang="ru-RU" sz="5500" dirty="0">
                <a:solidFill>
                  <a:srgbClr val="FF0000"/>
                </a:solidFill>
              </a:rPr>
              <a:t>основаниях </a:t>
            </a:r>
            <a:r>
              <a:rPr lang="ru-RU" sz="5500" dirty="0" err="1">
                <a:solidFill>
                  <a:srgbClr val="FF0000"/>
                </a:solidFill>
              </a:rPr>
              <a:t>неразмещения</a:t>
            </a:r>
            <a:r>
              <a:rPr lang="ru-RU" sz="5500" dirty="0">
                <a:solidFill>
                  <a:srgbClr val="FF0000"/>
                </a:solidFill>
              </a:rPr>
              <a:t> в ЕИС сведений о закупках товаров, работ, услуг, информации </a:t>
            </a:r>
            <a:r>
              <a:rPr lang="ru-RU" sz="5500" dirty="0" smtClean="0">
                <a:solidFill>
                  <a:srgbClr val="FF0000"/>
                </a:solidFill>
              </a:rPr>
              <a:t>о поставщиках </a:t>
            </a:r>
            <a:r>
              <a:rPr lang="ru-RU" sz="5500" dirty="0">
                <a:solidFill>
                  <a:srgbClr val="FF0000"/>
                </a:solidFill>
              </a:rPr>
              <a:t>(подрядчиках, исполнителях), с которыми заключены </a:t>
            </a:r>
            <a:r>
              <a:rPr lang="ru-RU" sz="5500" dirty="0" smtClean="0">
                <a:solidFill>
                  <a:srgbClr val="FF0000"/>
                </a:solidFill>
              </a:rPr>
              <a:t>договоры» </a:t>
            </a:r>
          </a:p>
          <a:p>
            <a:pPr marL="45720" indent="0" algn="r">
              <a:buNone/>
            </a:pPr>
            <a:r>
              <a:rPr lang="ru-RU" sz="5500" dirty="0" smtClean="0">
                <a:solidFill>
                  <a:srgbClr val="FF0000"/>
                </a:solidFill>
              </a:rPr>
              <a:t> </a:t>
            </a:r>
            <a:r>
              <a:rPr lang="ru-RU" sz="5500" i="1" u="sng" dirty="0" smtClean="0">
                <a:solidFill>
                  <a:srgbClr val="FF0000"/>
                </a:solidFill>
              </a:rPr>
              <a:t>Разъяснения:</a:t>
            </a:r>
            <a:endParaRPr lang="ru-RU" sz="5500" i="1" u="sng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dirty="0"/>
              <a:t>Письмо Минфина России от 14.03.2022 № 24-03-08/18813:</a:t>
            </a:r>
          </a:p>
          <a:p>
            <a:r>
              <a:rPr lang="ru-RU" sz="3400" dirty="0"/>
              <a:t>1) Постановлением 301 предусмотрено обязательное </a:t>
            </a:r>
            <a:r>
              <a:rPr lang="ru-RU" sz="3400" dirty="0" err="1"/>
              <a:t>неразмещение</a:t>
            </a:r>
            <a:r>
              <a:rPr lang="ru-RU" sz="3400" dirty="0"/>
              <a:t> в ЕИС </a:t>
            </a:r>
            <a:r>
              <a:rPr lang="ru-RU" sz="3400" dirty="0" smtClean="0"/>
              <a:t>сведений заказчиками</a:t>
            </a:r>
            <a:r>
              <a:rPr lang="ru-RU" sz="3400" dirty="0"/>
              <a:t>, попавшими под санкции;</a:t>
            </a:r>
          </a:p>
          <a:p>
            <a:r>
              <a:rPr lang="ru-RU" sz="3400" dirty="0"/>
              <a:t>2) Такие заказчики вправе проводить закрытые конкурентные закупки. При этом </a:t>
            </a:r>
            <a:r>
              <a:rPr lang="ru-RU" sz="3400" dirty="0" smtClean="0"/>
              <a:t>вправе проводить </a:t>
            </a:r>
            <a:r>
              <a:rPr lang="ru-RU" sz="3400" dirty="0"/>
              <a:t>такие закупки в электронной форме, но только на АСТ ГОЗ.</a:t>
            </a:r>
          </a:p>
          <a:p>
            <a:r>
              <a:rPr lang="ru-RU" sz="3400" dirty="0"/>
              <a:t>3) Такие заказчики вправе проводить неконкурентные закупки (информация о которых </a:t>
            </a:r>
            <a:r>
              <a:rPr lang="ru-RU" sz="3400" dirty="0" smtClean="0"/>
              <a:t>по правилам </a:t>
            </a:r>
            <a:r>
              <a:rPr lang="ru-RU" sz="3400" dirty="0"/>
              <a:t>Закона 223-ФЗ не размещается в ЕИС).</a:t>
            </a:r>
          </a:p>
          <a:p>
            <a:r>
              <a:rPr lang="ru-RU" sz="3400" dirty="0"/>
              <a:t>4) Постановление 301 применяется в отношении всех осуществляемых закупок, в том </a:t>
            </a:r>
            <a:r>
              <a:rPr lang="ru-RU" sz="3400" dirty="0" smtClean="0"/>
              <a:t>числе находящихся </a:t>
            </a:r>
            <a:r>
              <a:rPr lang="ru-RU" sz="3400" dirty="0"/>
              <a:t>на этапе определения поставщика (подрядчика, исполнителя).</a:t>
            </a:r>
          </a:p>
          <a:p>
            <a:r>
              <a:rPr lang="ru-RU" sz="3400" dirty="0"/>
              <a:t>5) Закупки в рамках Постановления 301 в план закупок не включаются.</a:t>
            </a:r>
          </a:p>
          <a:p>
            <a:r>
              <a:rPr lang="ru-RU" sz="3400" dirty="0"/>
              <a:t>6) Закупки в рамках Постановления 301 не учитываются при расчете </a:t>
            </a:r>
            <a:r>
              <a:rPr lang="ru-RU" sz="3400" dirty="0" smtClean="0"/>
              <a:t>соответствующих годовых </a:t>
            </a:r>
            <a:r>
              <a:rPr lang="ru-RU" sz="3400" dirty="0"/>
              <a:t>стоимостных объемов для определения объема закупок у субъектов МСП.</a:t>
            </a:r>
          </a:p>
        </p:txBody>
      </p:sp>
    </p:spTree>
    <p:extLst>
      <p:ext uri="{BB962C8B-B14F-4D97-AF65-F5344CB8AC3E}">
        <p14:creationId xmlns:p14="http://schemas.microsoft.com/office/powerpoint/2010/main" val="130427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0"/>
            <a:ext cx="842493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Указ </a:t>
            </a:r>
            <a:r>
              <a:rPr lang="ru-RU" sz="2000" b="1" dirty="0"/>
              <a:t>Президента РФ от 30.03.2022 № </a:t>
            </a:r>
            <a:r>
              <a:rPr lang="ru-RU" sz="2000" b="1" dirty="0" smtClean="0"/>
              <a:t>166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Вступил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 силу 30.03.2022</a:t>
            </a:r>
          </a:p>
          <a:p>
            <a:endParaRPr lang="ru-RU" dirty="0"/>
          </a:p>
          <a:p>
            <a:r>
              <a:rPr lang="ru-RU" b="1" i="1" dirty="0"/>
              <a:t>«О мерах по обеспечению технологической независимости и безопасности </a:t>
            </a:r>
            <a:r>
              <a:rPr lang="ru-RU" b="1" i="1" dirty="0" smtClean="0"/>
              <a:t>критической информационной </a:t>
            </a:r>
            <a:r>
              <a:rPr lang="ru-RU" b="1" i="1" dirty="0"/>
              <a:t>инфраструктуры РФ»</a:t>
            </a:r>
          </a:p>
          <a:p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31 марта 2022 г. заказчики </a:t>
            </a:r>
            <a:r>
              <a:rPr lang="ru-RU" b="1" dirty="0"/>
              <a:t>(за исключением организаций с муниципальным участием</a:t>
            </a:r>
            <a:r>
              <a:rPr lang="ru-RU" b="1" dirty="0" smtClean="0"/>
              <a:t>), </a:t>
            </a:r>
            <a:r>
              <a:rPr lang="ru-RU" dirty="0" smtClean="0"/>
              <a:t>осуществляющие </a:t>
            </a:r>
            <a:r>
              <a:rPr lang="ru-RU" dirty="0"/>
              <a:t>закупки в соответствии с Законом 223-ФЗ</a:t>
            </a:r>
            <a:r>
              <a:rPr lang="ru-RU" b="1" dirty="0"/>
              <a:t>, </a:t>
            </a:r>
            <a:r>
              <a:rPr lang="ru-RU" b="1" u="sng" dirty="0"/>
              <a:t>не могут </a:t>
            </a:r>
            <a:r>
              <a:rPr lang="ru-RU" dirty="0"/>
              <a:t>осуществлять </a:t>
            </a:r>
            <a:r>
              <a:rPr lang="ru-RU" dirty="0" smtClean="0"/>
              <a:t>закупки </a:t>
            </a:r>
            <a:r>
              <a:rPr lang="ru-RU" dirty="0" smtClean="0">
                <a:solidFill>
                  <a:srgbClr val="FF0000"/>
                </a:solidFill>
              </a:rPr>
              <a:t>иностранного </a:t>
            </a:r>
            <a:r>
              <a:rPr lang="ru-RU" dirty="0">
                <a:solidFill>
                  <a:srgbClr val="FF0000"/>
                </a:solidFill>
              </a:rPr>
              <a:t>программного обеспечения</a:t>
            </a:r>
            <a:r>
              <a:rPr lang="ru-RU" dirty="0"/>
              <a:t>, в том числе </a:t>
            </a:r>
            <a:r>
              <a:rPr lang="ru-RU" dirty="0">
                <a:solidFill>
                  <a:srgbClr val="FF0000"/>
                </a:solidFill>
              </a:rPr>
              <a:t>в составе программно-аппаратных</a:t>
            </a:r>
          </a:p>
          <a:p>
            <a:r>
              <a:rPr lang="ru-RU" dirty="0">
                <a:solidFill>
                  <a:srgbClr val="FF0000"/>
                </a:solidFill>
              </a:rPr>
              <a:t>комплексов</a:t>
            </a:r>
            <a:r>
              <a:rPr lang="ru-RU" dirty="0"/>
              <a:t>, в целях его использования на принадлежащих им значимых объектах </a:t>
            </a:r>
            <a:r>
              <a:rPr lang="ru-RU" dirty="0" smtClean="0"/>
              <a:t>критической информационной </a:t>
            </a:r>
            <a:r>
              <a:rPr lang="ru-RU" dirty="0"/>
              <a:t>инфраструктуры РФ, а также закупки услуг, необходимых для </a:t>
            </a:r>
            <a:r>
              <a:rPr lang="ru-RU" dirty="0" smtClean="0"/>
              <a:t>использования этого </a:t>
            </a:r>
            <a:r>
              <a:rPr lang="ru-RU" dirty="0"/>
              <a:t>программного обеспечения на таких объектах, без согласования </a:t>
            </a:r>
            <a:r>
              <a:rPr lang="ru-RU" dirty="0" smtClean="0"/>
              <a:t>возможности осуществления </a:t>
            </a:r>
            <a:r>
              <a:rPr lang="ru-RU" dirty="0"/>
              <a:t>закупок с федеральным органом исполнительной власти, </a:t>
            </a:r>
            <a:r>
              <a:rPr lang="ru-RU" dirty="0" smtClean="0"/>
              <a:t>уполномоченным Правительством </a:t>
            </a:r>
            <a:r>
              <a:rPr lang="ru-RU" dirty="0"/>
              <a:t>Российской Федерации.</a:t>
            </a:r>
          </a:p>
          <a:p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1 января 2025 г. органам государственной власти, заказчикам по Закону 223-ФЗ </a:t>
            </a:r>
            <a:r>
              <a:rPr lang="ru-RU" dirty="0" smtClean="0"/>
              <a:t>запрещается использовать </a:t>
            </a:r>
            <a:r>
              <a:rPr lang="ru-RU" dirty="0"/>
              <a:t>иностранное программное обеспечение на принадлежащих им </a:t>
            </a:r>
            <a:r>
              <a:rPr lang="ru-RU" dirty="0" smtClean="0"/>
              <a:t>значимых объектах </a:t>
            </a:r>
            <a:r>
              <a:rPr lang="ru-RU" dirty="0"/>
              <a:t>критической информационной инфраструктуры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Понятие «значимый объект критической информационной инфраструктуры» – см. ФЗ </a:t>
            </a:r>
            <a:r>
              <a:rPr lang="ru-RU" dirty="0" smtClean="0"/>
              <a:t>от 26.07.2017 </a:t>
            </a:r>
            <a:r>
              <a:rPr lang="ru-RU" dirty="0"/>
              <a:t>№ 187-ФЗ (такие объекты включены в специальный реестр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49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6891" y="1556792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/>
              <a:t>5.3</a:t>
            </a:r>
            <a:r>
              <a:rPr lang="ru-RU" sz="1700" dirty="0"/>
              <a:t>. Срок оплаты заказчиком поставленного товара, выполненной работы (ее результатов), оказанной услуги должен составлять </a:t>
            </a:r>
            <a:r>
              <a:rPr lang="ru-RU" sz="1700" u="sng" dirty="0">
                <a:solidFill>
                  <a:srgbClr val="FF0000"/>
                </a:solidFill>
              </a:rPr>
              <a:t>не более семи рабочих дней</a:t>
            </a:r>
            <a:r>
              <a:rPr lang="ru-RU" sz="1700" u="sng" dirty="0"/>
              <a:t> </a:t>
            </a:r>
            <a:r>
              <a:rPr lang="ru-RU" sz="1700" dirty="0"/>
              <a:t>с даты приемки поставленного товара, выполненной работы (ее результатов), оказанной услуги, за исключением случаев, если иной срок оплаты установлен законодательством Российской Федерации, Правительством Российской Федерации в целях обеспечения обороноспособности и безопасности государства, а также если иной срок оплаты установлен заказчиком в положении о закупке. </a:t>
            </a:r>
            <a:endParaRPr lang="ru-RU" sz="1700" dirty="0" smtClean="0"/>
          </a:p>
          <a:p>
            <a:pPr algn="just"/>
            <a:r>
              <a:rPr lang="ru-RU" sz="1700" dirty="0" smtClean="0"/>
              <a:t>5.4</a:t>
            </a:r>
            <a:r>
              <a:rPr lang="ru-RU" sz="1700" dirty="0"/>
              <a:t>. При установлении заказчиком сроков оплаты, отличных от сроков оплаты, предусмотренных частью 5.3 настоящей статьи, в </a:t>
            </a:r>
            <a:r>
              <a:rPr lang="ru-RU" sz="1700" u="sng" dirty="0" smtClean="0"/>
              <a:t>Положение </a:t>
            </a:r>
            <a:r>
              <a:rPr lang="ru-RU" sz="1700" u="sng" dirty="0"/>
              <a:t>о закупке</a:t>
            </a:r>
            <a:r>
              <a:rPr lang="ru-RU" sz="1700" dirty="0"/>
              <a:t> включаются конкретные сроки оплаты и (или) порядок определения таких сроков, а также устанавливается перечень товаров, работ, услуг, при осуществлении закупок которых применяются такие сроки оплаты</a:t>
            </a:r>
            <a:r>
              <a:rPr lang="ru-RU" sz="1700" dirty="0" smtClean="0"/>
              <a:t>.</a:t>
            </a:r>
          </a:p>
          <a:p>
            <a:pPr algn="just"/>
            <a:r>
              <a:rPr lang="ru-RU" sz="1700" u="sng" dirty="0" smtClean="0"/>
              <a:t> </a:t>
            </a:r>
            <a:r>
              <a:rPr lang="ru-RU" sz="1700" u="sng" dirty="0"/>
              <a:t>Выводы: </a:t>
            </a:r>
            <a:r>
              <a:rPr lang="ru-RU" sz="1700" dirty="0"/>
              <a:t>• срок оплаты 7 рабочих дней применяется ко всем закупкам, в том числе неконкурентным; </a:t>
            </a:r>
            <a:endParaRPr lang="ru-RU" sz="1700" dirty="0" smtClean="0"/>
          </a:p>
          <a:p>
            <a:pPr algn="just"/>
            <a:r>
              <a:rPr lang="ru-RU" sz="1700" dirty="0" smtClean="0"/>
              <a:t>• </a:t>
            </a:r>
            <a:r>
              <a:rPr lang="ru-RU" sz="1700" dirty="0"/>
              <a:t>этот срок можно изменить положением о закупке по отдельным ТРУ; </a:t>
            </a:r>
            <a:endParaRPr lang="ru-RU" sz="1700" dirty="0" smtClean="0"/>
          </a:p>
          <a:p>
            <a:pPr algn="just"/>
            <a:r>
              <a:rPr lang="ru-RU" sz="1700" dirty="0" smtClean="0"/>
              <a:t>• </a:t>
            </a:r>
            <a:r>
              <a:rPr lang="ru-RU" sz="1700" dirty="0"/>
              <a:t>если закупка только для субъектов МСП или договор заключается с субъектом МСП, срок всегда составляет 7 рабочих дней (ПП РФ от 11.12.2014 № 1352).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1132" y="234630"/>
            <a:ext cx="56541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r"/>
            <a:r>
              <a:rPr lang="ru-RU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104-ФЗ от 16.04.2022</a:t>
            </a: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Сроки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оплаты по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договору</a:t>
            </a:r>
          </a:p>
          <a:p>
            <a:pPr algn="ctr"/>
            <a:r>
              <a:rPr lang="ru-RU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16.04.2022 вступили изменения в ст.3 223-фз</a:t>
            </a:r>
            <a:endParaRPr lang="ru-RU" b="1" dirty="0">
              <a:ln w="1905"/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0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382" y="1196752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u="sng" dirty="0" smtClean="0"/>
          </a:p>
          <a:p>
            <a:pPr algn="just"/>
            <a:endParaRPr lang="ru-RU" u="sng" dirty="0"/>
          </a:p>
          <a:p>
            <a:pPr algn="just"/>
            <a:endParaRPr lang="ru-RU" u="sng" dirty="0" smtClean="0"/>
          </a:p>
          <a:p>
            <a:pPr algn="just"/>
            <a:endParaRPr lang="ru-RU" u="sng" dirty="0"/>
          </a:p>
          <a:p>
            <a:pPr algn="just"/>
            <a:endParaRPr lang="ru-RU" u="sng" dirty="0" smtClean="0"/>
          </a:p>
          <a:p>
            <a:pPr algn="just"/>
            <a:endParaRPr lang="ru-RU" u="sng" dirty="0"/>
          </a:p>
          <a:p>
            <a:pPr algn="just"/>
            <a:endParaRPr lang="ru-RU" u="sng" dirty="0" smtClean="0"/>
          </a:p>
          <a:p>
            <a:pPr algn="just"/>
            <a:endParaRPr lang="ru-RU" u="sng" dirty="0"/>
          </a:p>
          <a:p>
            <a:pPr algn="just"/>
            <a:endParaRPr lang="ru-RU" u="sng" dirty="0" smtClean="0"/>
          </a:p>
          <a:p>
            <a:pPr algn="just"/>
            <a:endParaRPr lang="ru-RU" u="sng" dirty="0"/>
          </a:p>
          <a:p>
            <a:pPr algn="just"/>
            <a:endParaRPr lang="ru-RU" u="sng" dirty="0" smtClean="0"/>
          </a:p>
          <a:p>
            <a:pPr algn="just"/>
            <a:endParaRPr lang="ru-RU" u="sng" dirty="0"/>
          </a:p>
          <a:p>
            <a:pPr algn="just"/>
            <a:endParaRPr lang="ru-RU" u="sng" dirty="0" smtClean="0"/>
          </a:p>
          <a:p>
            <a:pPr algn="just"/>
            <a:r>
              <a:rPr lang="ru-RU" u="sng" dirty="0" smtClean="0"/>
              <a:t>Выводы</a:t>
            </a:r>
            <a:r>
              <a:rPr lang="ru-RU" u="sng" dirty="0"/>
              <a:t>: </a:t>
            </a:r>
            <a:endParaRPr lang="ru-RU" u="sng" dirty="0" smtClean="0"/>
          </a:p>
          <a:p>
            <a:pPr algn="just"/>
            <a:r>
              <a:rPr lang="ru-RU" dirty="0" smtClean="0"/>
              <a:t>• </a:t>
            </a:r>
            <a:r>
              <a:rPr lang="ru-RU" dirty="0"/>
              <a:t>заказчик сможет включить в описание объекта закупки наименование страны происхождения товара; </a:t>
            </a:r>
            <a:endParaRPr lang="ru-RU" dirty="0" smtClean="0"/>
          </a:p>
          <a:p>
            <a:pPr algn="just"/>
            <a:r>
              <a:rPr lang="ru-RU" dirty="0" smtClean="0"/>
              <a:t>• </a:t>
            </a:r>
            <a:r>
              <a:rPr lang="ru-RU" dirty="0"/>
              <a:t>в документации можно сразу требовать поставку российского товара (товара из ЕВРАЗЭС) для целей соблюдения квот, предусмотренных ПП РФ от 03.12.2020 № 2013.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6891" y="221811"/>
            <a:ext cx="8268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104-ФЗ от 16.04.2022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Описание объекта закупки</a:t>
            </a:r>
          </a:p>
          <a:p>
            <a:pPr algn="ctr"/>
            <a:r>
              <a:rPr lang="ru-RU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 01.07.2022 вступили изменения в пункт 2 части 6.1. статьи 3 223-фз</a:t>
            </a:r>
            <a:endParaRPr lang="ru-RU" b="1" dirty="0">
              <a:ln w="1905"/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79086"/>
              </p:ext>
            </p:extLst>
          </p:nvPr>
        </p:nvGraphicFramePr>
        <p:xfrm>
          <a:off x="267382" y="1178248"/>
          <a:ext cx="869710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553"/>
                <a:gridCol w="4348553"/>
              </a:tblGrid>
              <a:tr h="354775">
                <a:tc>
                  <a:txBody>
                    <a:bodyPr/>
                    <a:lstStyle/>
                    <a:p>
                      <a:r>
                        <a:rPr lang="ru-RU" dirty="0" smtClean="0"/>
                        <a:t>ДО 01.07.2022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01.07.2022</a:t>
                      </a:r>
                      <a:endParaRPr lang="ru-RU" dirty="0"/>
                    </a:p>
                  </a:txBody>
                  <a:tcPr/>
                </a:tc>
              </a:tr>
              <a:tr h="29860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описание предмета закупки не должны включаться требования или указания в отношении товарных знаков, знаков обслуживания, фирменных наименований, патентов, полезных моделей, промышленных образцов, наименование страны происхождения товара, требования к товарам, информации, работам, услугам при условии, что такие требования влекут за собой необоснованное ограничение количества участников закупки, за исключением случаев, если не имеется другого способа, обеспечивающего более точное и четкое описание указанных характеристик предмета закупки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описание предмета закупки не должны включаться требования или указания в отношении товарных знаков, знаков обслуживания, фирменных наименований, патентов, полезных моделей, промышленных образцов, </a:t>
                      </a:r>
                      <a:r>
                        <a:rPr lang="ru-RU" sz="1400" strike="sngStrike" baseline="0" dirty="0" smtClean="0"/>
                        <a:t>наименование страны происхождения товара,</a:t>
                      </a:r>
                      <a:r>
                        <a:rPr lang="ru-RU" sz="1400" dirty="0" smtClean="0"/>
                        <a:t> требования к товарам, информации, работам, услугам при условии, что такие требования влекут за собой необоснованное ограничение количества участников закупки, за исключением случаев, если не имеется другого способа, обеспечивающего более точное и четкое описание указанных характеристик предмета закупки.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73674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739</TotalTime>
  <Words>3091</Words>
  <Application>Microsoft Office PowerPoint</Application>
  <PresentationFormat>Экран (4:3)</PresentationFormat>
  <Paragraphs>221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ИЗМЕНЕНИЯ в 223-фз в 2021 году</vt:lpstr>
      <vt:lpstr>Презентация PowerPoint</vt:lpstr>
      <vt:lpstr>С 1 января 2021 г расширены  требования к ведению реестра договоров Постановление Правительства РФ от 07.11.2020 N 1799 </vt:lpstr>
      <vt:lpstr>ИЗМЕНЕНИЯ в 2022 году </vt:lpstr>
      <vt:lpstr>КРАТКИЙ ОБЗОР ИЗМЕНЕНИЙ в 223-ФЗ за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Постановление Правительства РФ от 09.08.2022 № 1397 «О независимых гарантиях, предоставляемых в качестве обеспечения заявки на участие в конкурентной закупке товаров, работ, услуг в электронной форме с участием субъектов малого и среднего предпринимательства, и независимых гарантиях, предоставляемых в качестве обеспечения исполнения договора…" </vt:lpstr>
      <vt:lpstr>Презентация PowerPoint</vt:lpstr>
      <vt:lpstr>ТРЕБОВАНИЯ К ЧЛЕНАМ КОМИССИИ С 01.07.2022 Г.</vt:lpstr>
      <vt:lpstr> Все Заказчики должны привести свои положения в соответствие данному изменению 223-ФЗ до 01.10.2022, в противном случае считается, что они не разместили положение о закупках в ЕИС и обязаны применять 44-ФЗ.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cp:lastPrinted>2022-10-11T11:33:31Z</cp:lastPrinted>
  <dcterms:created xsi:type="dcterms:W3CDTF">2022-10-10T06:28:03Z</dcterms:created>
  <dcterms:modified xsi:type="dcterms:W3CDTF">2022-10-12T04:39:44Z</dcterms:modified>
</cp:coreProperties>
</file>